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Default Extension="xlsx" ContentType="application/vnd.openxmlformats-officedocument.spreadsheetml.sheet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372" r:id="rId3"/>
    <p:sldId id="371" r:id="rId4"/>
    <p:sldId id="352" r:id="rId5"/>
    <p:sldId id="354" r:id="rId6"/>
    <p:sldId id="355" r:id="rId7"/>
    <p:sldId id="357" r:id="rId8"/>
    <p:sldId id="359" r:id="rId9"/>
    <p:sldId id="360" r:id="rId10"/>
    <p:sldId id="331" r:id="rId11"/>
    <p:sldId id="369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CC"/>
    <a:srgbClr val="99FF99"/>
    <a:srgbClr val="FFFF99"/>
    <a:srgbClr val="FFFFCC"/>
    <a:srgbClr val="FFFF66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110" d="100"/>
          <a:sy n="110" d="100"/>
        </p:scale>
        <p:origin x="-996" y="-90"/>
      </p:cViewPr>
      <p:guideLst>
        <p:guide orient="horz" pos="2112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zh-TW"/>
  <c:style val="26"/>
  <c:chart>
    <c:autoTitleDeleted val="1"/>
    <c:plotArea>
      <c:layout/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USD Millions</c:v>
                </c:pt>
              </c:strCache>
            </c:strRef>
          </c:tx>
          <c:dLbls>
            <c:showVal val="1"/>
          </c:dLbls>
          <c:cat>
            <c:numRef>
              <c:f>Sheet1!$A$2:$A$8</c:f>
              <c:numCache>
                <c:formatCode>General</c:formatCode>
                <c:ptCount val="7"/>
                <c:pt idx="0">
                  <c:v>2008</c:v>
                </c:pt>
                <c:pt idx="1">
                  <c:v>2009</c:v>
                </c:pt>
                <c:pt idx="2">
                  <c:v>2010</c:v>
                </c:pt>
                <c:pt idx="3">
                  <c:v>2011</c:v>
                </c:pt>
                <c:pt idx="4">
                  <c:v>2012</c:v>
                </c:pt>
                <c:pt idx="5">
                  <c:v>2013</c:v>
                </c:pt>
                <c:pt idx="6">
                  <c:v>2014</c:v>
                </c:pt>
              </c:numCache>
            </c:numRef>
          </c:cat>
          <c:val>
            <c:numRef>
              <c:f>Sheet1!$B$2:$B$8</c:f>
              <c:numCache>
                <c:formatCode>General</c:formatCode>
                <c:ptCount val="7"/>
                <c:pt idx="0">
                  <c:v>99.4</c:v>
                </c:pt>
                <c:pt idx="1">
                  <c:v>121.3</c:v>
                </c:pt>
                <c:pt idx="2">
                  <c:v>150.80000000000001</c:v>
                </c:pt>
                <c:pt idx="3">
                  <c:v>185.6</c:v>
                </c:pt>
                <c:pt idx="4">
                  <c:v>227.7</c:v>
                </c:pt>
                <c:pt idx="5">
                  <c:v>277.10000000000002</c:v>
                </c:pt>
                <c:pt idx="6">
                  <c:v>337.2</c:v>
                </c:pt>
              </c:numCache>
            </c:numRef>
          </c:val>
        </c:ser>
        <c:gapWidth val="0"/>
        <c:axId val="83478016"/>
        <c:axId val="38659200"/>
      </c:barChart>
      <c:catAx>
        <c:axId val="83478016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 dirty="0" smtClean="0"/>
                  <a:t>Year</a:t>
                </a:r>
                <a:endParaRPr lang="en-US" dirty="0"/>
              </a:p>
            </c:rich>
          </c:tx>
          <c:layout/>
        </c:title>
        <c:numFmt formatCode="General" sourceLinked="1"/>
        <c:majorTickMark val="none"/>
        <c:tickLblPos val="nextTo"/>
        <c:crossAx val="38659200"/>
        <c:crosses val="autoZero"/>
        <c:auto val="1"/>
        <c:lblAlgn val="ctr"/>
        <c:lblOffset val="100"/>
      </c:catAx>
      <c:valAx>
        <c:axId val="38659200"/>
        <c:scaling>
          <c:orientation val="minMax"/>
        </c:scaling>
        <c:axPos val="l"/>
        <c:title>
          <c:tx>
            <c:rich>
              <a:bodyPr/>
              <a:lstStyle/>
              <a:p>
                <a:pPr>
                  <a:defRPr/>
                </a:pPr>
                <a:r>
                  <a:rPr lang="en-US" dirty="0" smtClean="0"/>
                  <a:t>USD Millions</a:t>
                </a:r>
                <a:endParaRPr lang="en-US" dirty="0"/>
              </a:p>
            </c:rich>
          </c:tx>
          <c:layout/>
        </c:title>
        <c:numFmt formatCode="General" sourceLinked="1"/>
        <c:tickLblPos val="nextTo"/>
        <c:crossAx val="83478016"/>
        <c:crosses val="autoZero"/>
        <c:crossBetween val="between"/>
      </c:valAx>
    </c:plotArea>
    <c:plotVisOnly val="1"/>
    <c:dispBlanksAs val="gap"/>
  </c:chart>
  <c:txPr>
    <a:bodyPr/>
    <a:lstStyle/>
    <a:p>
      <a:pPr>
        <a:defRPr sz="1800"/>
      </a:pPr>
      <a:endParaRPr lang="zh-TW"/>
    </a:p>
  </c:txPr>
  <c:externalData r:id="rId1"/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A19A7CD-4B03-4B1D-9067-7A669EB3115F}" type="datetimeFigureOut">
              <a:rPr lang="en-US" smtClean="0"/>
              <a:pPr/>
              <a:t>10/7/2010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DAD2ADB-4FF1-40B2-AF6A-58C214E77C5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9564224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>
            <a:grpSpLocks/>
          </p:cNvGrpSpPr>
          <p:nvPr userDrawn="1"/>
        </p:nvGrpSpPr>
        <p:grpSpPr bwMode="auto">
          <a:xfrm>
            <a:off x="0" y="5110"/>
            <a:ext cx="9144000" cy="6858000"/>
            <a:chOff x="0" y="0"/>
            <a:chExt cx="5760" cy="4320"/>
          </a:xfrm>
        </p:grpSpPr>
        <p:pic>
          <p:nvPicPr>
            <p:cNvPr id="8" name="Picture 5" descr="en_coverpageA"/>
            <p:cNvPicPr>
              <a:picLocks noChangeAspect="1" noChangeArrowheads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5760" cy="5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9" name="Picture 6" descr="en_coverpageB"/>
            <p:cNvPicPr>
              <a:picLocks noChangeAspect="1" noChangeArrowheads="1"/>
            </p:cNvPicPr>
            <p:nvPr userDrawn="1"/>
          </p:nvPicPr>
          <p:blipFill>
            <a:blip r:embed="rId3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527"/>
              <a:ext cx="5760" cy="31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" name="Picture 14" descr="en_coverpageC"/>
            <p:cNvPicPr>
              <a:picLocks noChangeAspect="1" noChangeArrowheads="1"/>
            </p:cNvPicPr>
            <p:nvPr userDrawn="1"/>
          </p:nvPicPr>
          <p:blipFill>
            <a:blip r:embed="rId4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3634"/>
              <a:ext cx="5760" cy="6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4800" y="1600200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04800" y="3276600"/>
            <a:ext cx="4419600" cy="1752600"/>
          </a:xfrm>
        </p:spPr>
        <p:txBody>
          <a:bodyPr>
            <a:normAutofit/>
          </a:bodyPr>
          <a:lstStyle>
            <a:lvl1pPr marL="0" indent="0" algn="l">
              <a:buNone/>
              <a:defRPr sz="2400">
                <a:solidFill>
                  <a:schemeClr val="bg1">
                    <a:lumMod val="9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0B99C4-3762-43AB-8B82-A07BBED3515C}" type="datetime3">
              <a:rPr lang="en-US" smtClean="0"/>
              <a:pPr/>
              <a:t>7 October 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ASTRI Proprietary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BCE4BA-D15F-4CC0-80CB-76BBE2F9E09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0307246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E23DF3-A617-4C1B-91E4-9EA725CB8121}" type="datetime3">
              <a:rPr lang="en-US" smtClean="0"/>
              <a:pPr/>
              <a:t>7 October 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ASTRI Proprietary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BCE4BA-D15F-4CC0-80CB-76BBE2F9E09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9691491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0D7C7B-812E-476B-81CA-13E2CFB066FF}" type="datetime3">
              <a:rPr lang="en-US" smtClean="0"/>
              <a:pPr/>
              <a:t>7 October 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ASTRI Proprietary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BCE4BA-D15F-4CC0-80CB-76BBE2F9E09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0087915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2C3B0-7A51-4206-BE1B-D09D6643526E}" type="datetime3">
              <a:rPr lang="en-US" smtClean="0"/>
              <a:pPr/>
              <a:t>7 October 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ASTRI Proprietary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BCE4BA-D15F-4CC0-80CB-76BBE2F9E09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8875070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CEC03D-7846-4AB9-857F-9601FE4249B1}" type="datetime3">
              <a:rPr lang="en-US" smtClean="0"/>
              <a:pPr/>
              <a:t>7 October 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ASTRI Proprietary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BCE4BA-D15F-4CC0-80CB-76BBE2F9E09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7621927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3FA5A0-7E8A-452B-8493-8ACA770F6AA8}" type="datetime3">
              <a:rPr lang="en-US" smtClean="0"/>
              <a:pPr/>
              <a:t>7 October 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ASTRI Proprietary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BCE4BA-D15F-4CC0-80CB-76BBE2F9E09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2157260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3F500-9F87-4F32-A92C-E1343852C211}" type="datetime3">
              <a:rPr lang="en-US" smtClean="0"/>
              <a:pPr/>
              <a:t>7 October 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ASTRI Proprietary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BCE4BA-D15F-4CC0-80CB-76BBE2F9E09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0007892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477000"/>
            <a:ext cx="2133600" cy="244475"/>
          </a:xfrm>
        </p:spPr>
        <p:txBody>
          <a:bodyPr/>
          <a:lstStyle>
            <a:lvl1pPr algn="ctr">
              <a:defRPr/>
            </a:lvl1pPr>
          </a:lstStyle>
          <a:p>
            <a:fld id="{EA10B296-8FA2-4A7D-A586-B1D393C0DBC7}" type="datetime3">
              <a:rPr lang="en-US" smtClean="0"/>
              <a:pPr/>
              <a:t>7 October 2010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477000"/>
            <a:ext cx="2895600" cy="244475"/>
          </a:xfrm>
        </p:spPr>
        <p:txBody>
          <a:bodyPr/>
          <a:lstStyle/>
          <a:p>
            <a:r>
              <a:rPr lang="en-US" smtClean="0"/>
              <a:t>ASTRI Proprietary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0" y="6477000"/>
            <a:ext cx="381000" cy="244475"/>
          </a:xfrm>
        </p:spPr>
        <p:txBody>
          <a:bodyPr/>
          <a:lstStyle/>
          <a:p>
            <a:fld id="{95BCE4BA-D15F-4CC0-80CB-76BBE2F9E09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3987442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ADB1BF-7A40-46E5-893A-8B1E9649DA28}" type="datetime3">
              <a:rPr lang="en-US" smtClean="0"/>
              <a:pPr/>
              <a:t>7 October 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ASTRI Proprietary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BCE4BA-D15F-4CC0-80CB-76BBE2F9E09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205435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0E12B0-103C-4E72-9912-1BC2B700A2E5}" type="datetime3">
              <a:rPr lang="en-US" smtClean="0"/>
              <a:pPr/>
              <a:t>7 October 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ASTRI Proprietary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BCE4BA-D15F-4CC0-80CB-76BBE2F9E09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2477790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08C5D6-680D-49C7-A7D3-78E797DD6A40}" type="datetime3">
              <a:rPr lang="en-US" smtClean="0"/>
              <a:pPr/>
              <a:t>7 October 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ASTRI Proprietary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BCE4BA-D15F-4CC0-80CB-76BBE2F9E09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1534626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>
            <a:grpSpLocks/>
          </p:cNvGrpSpPr>
          <p:nvPr userDrawn="1"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pic>
          <p:nvPicPr>
            <p:cNvPr id="8" name="Picture 4" descr="content2A"/>
            <p:cNvPicPr>
              <a:picLocks noChangeAspect="1" noChangeArrowheads="1"/>
            </p:cNvPicPr>
            <p:nvPr userDrawn="1"/>
          </p:nvPicPr>
          <p:blipFill>
            <a:blip r:embed="rId13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5760" cy="55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9" name="Picture 5" descr="content2B"/>
            <p:cNvPicPr>
              <a:picLocks noChangeAspect="1" noChangeArrowheads="1"/>
            </p:cNvPicPr>
            <p:nvPr userDrawn="1"/>
          </p:nvPicPr>
          <p:blipFill>
            <a:blip r:embed="rId14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3836"/>
              <a:ext cx="5760" cy="4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563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066800"/>
            <a:ext cx="8229600" cy="5029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BA3C29-F350-457E-A8AB-CEFB64059F58}" type="datetime3">
              <a:rPr lang="en-US" smtClean="0"/>
              <a:pPr/>
              <a:t>7 October 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ASTRI Proprietary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BCE4BA-D15F-4CC0-80CB-76BBE2F9E09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9272118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l" defTabSz="914400" rtl="0" eaLnBrk="1" latinLnBrk="0" hangingPunct="1">
        <a:spcBef>
          <a:spcPct val="0"/>
        </a:spcBef>
        <a:buNone/>
        <a:defRPr sz="44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13" Type="http://schemas.openxmlformats.org/officeDocument/2006/relationships/image" Target="../media/image17.png"/><Relationship Id="rId3" Type="http://schemas.openxmlformats.org/officeDocument/2006/relationships/image" Target="../media/image7.gif"/><Relationship Id="rId7" Type="http://schemas.openxmlformats.org/officeDocument/2006/relationships/image" Target="../media/image11.png"/><Relationship Id="rId12" Type="http://schemas.openxmlformats.org/officeDocument/2006/relationships/image" Target="../media/image16.png"/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png"/><Relationship Id="rId11" Type="http://schemas.openxmlformats.org/officeDocument/2006/relationships/image" Target="../media/image15.png"/><Relationship Id="rId5" Type="http://schemas.openxmlformats.org/officeDocument/2006/relationships/image" Target="../media/image9.png"/><Relationship Id="rId15" Type="http://schemas.openxmlformats.org/officeDocument/2006/relationships/image" Target="../media/image19.png"/><Relationship Id="rId10" Type="http://schemas.openxmlformats.org/officeDocument/2006/relationships/image" Target="../media/image14.png"/><Relationship Id="rId4" Type="http://schemas.openxmlformats.org/officeDocument/2006/relationships/image" Target="../media/image8.png"/><Relationship Id="rId9" Type="http://schemas.openxmlformats.org/officeDocument/2006/relationships/image" Target="../media/image13.png"/><Relationship Id="rId14" Type="http://schemas.openxmlformats.org/officeDocument/2006/relationships/image" Target="../media/image18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4000" dirty="0" err="1" smtClean="0"/>
              <a:t>TeleHealth</a:t>
            </a:r>
            <a:r>
              <a:rPr lang="en-US" sz="4000" dirty="0" smtClean="0"/>
              <a:t> : </a:t>
            </a:r>
            <a:r>
              <a:rPr lang="en-US" sz="2800" dirty="0" smtClean="0"/>
              <a:t>A Key </a:t>
            </a:r>
            <a:r>
              <a:rPr lang="en-US" sz="2800" dirty="0" smtClean="0"/>
              <a:t>Technology Initiative </a:t>
            </a:r>
            <a:endParaRPr lang="en-US" sz="27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1800" dirty="0" smtClean="0"/>
              <a:t>Peter Yum</a:t>
            </a:r>
          </a:p>
          <a:p>
            <a:r>
              <a:rPr lang="en-US" sz="1800" dirty="0" smtClean="0"/>
              <a:t>CTO</a:t>
            </a:r>
          </a:p>
          <a:p>
            <a:endParaRPr lang="en-US" sz="1800" dirty="0" smtClean="0"/>
          </a:p>
          <a:p>
            <a:r>
              <a:rPr lang="en-US" sz="1800" dirty="0" smtClean="0"/>
              <a:t>Oct. 7, </a:t>
            </a:r>
            <a:r>
              <a:rPr lang="en-US" sz="1800" dirty="0" smtClean="0"/>
              <a:t>2010</a:t>
            </a:r>
            <a:endParaRPr lang="en-US" sz="18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ASTRI Proprietary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BCE4BA-D15F-4CC0-80CB-76BBE2F9E09F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55D151-9CD0-407C-8EF5-685BFD3D5B06}" type="datetime3">
              <a:rPr lang="en-US" smtClean="0"/>
              <a:pPr/>
              <a:t>7 October 2010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5388183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Right Arrow 46"/>
          <p:cNvSpPr/>
          <p:nvPr/>
        </p:nvSpPr>
        <p:spPr>
          <a:xfrm>
            <a:off x="2362200" y="838200"/>
            <a:ext cx="3184782" cy="728246"/>
          </a:xfrm>
          <a:prstGeom prst="rightArrow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TeleHealth</a:t>
            </a:r>
            <a:r>
              <a:rPr lang="en-US" dirty="0" smtClean="0"/>
              <a:t> Roadmap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2C3B0-7A51-4206-BE1B-D09D6643526E}" type="datetime3">
              <a:rPr lang="en-US" smtClean="0"/>
              <a:pPr/>
              <a:t>7 October 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ASTRI Proprietary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BCE4BA-D15F-4CC0-80CB-76BBE2F9E09F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3124200" y="5833646"/>
            <a:ext cx="160011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solidFill>
                  <a:srgbClr val="0070C0"/>
                </a:solidFill>
              </a:rPr>
              <a:t>18 – 24 months</a:t>
            </a:r>
            <a:endParaRPr lang="en-US" sz="1600" dirty="0">
              <a:solidFill>
                <a:srgbClr val="0070C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6629482" y="5833646"/>
            <a:ext cx="160011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solidFill>
                  <a:srgbClr val="0070C0"/>
                </a:solidFill>
              </a:rPr>
              <a:t>24 – 36 months</a:t>
            </a:r>
            <a:endParaRPr lang="en-US" sz="1600" dirty="0">
              <a:solidFill>
                <a:srgbClr val="0070C0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28600" y="1566446"/>
            <a:ext cx="8686800" cy="1100554"/>
          </a:xfrm>
          <a:prstGeom prst="rect">
            <a:avLst/>
          </a:prstGeom>
          <a:solidFill>
            <a:schemeClr val="tx2">
              <a:lumMod val="20000"/>
              <a:lumOff val="8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/>
          <p:cNvSpPr txBox="1"/>
          <p:nvPr/>
        </p:nvSpPr>
        <p:spPr>
          <a:xfrm>
            <a:off x="228600" y="1642646"/>
            <a:ext cx="139172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err="1" smtClean="0">
                <a:solidFill>
                  <a:srgbClr val="0070C0"/>
                </a:solidFill>
              </a:rPr>
              <a:t>Telehealth</a:t>
            </a:r>
            <a:endParaRPr lang="en-US" sz="1600" dirty="0" smtClean="0">
              <a:solidFill>
                <a:srgbClr val="0070C0"/>
              </a:solidFill>
            </a:endParaRPr>
          </a:p>
          <a:p>
            <a:r>
              <a:rPr lang="en-US" sz="1600" dirty="0" smtClean="0">
                <a:solidFill>
                  <a:srgbClr val="0070C0"/>
                </a:solidFill>
              </a:rPr>
              <a:t>Hub</a:t>
            </a:r>
          </a:p>
          <a:p>
            <a:r>
              <a:rPr lang="en-US" sz="1600" dirty="0" smtClean="0">
                <a:solidFill>
                  <a:srgbClr val="0070C0"/>
                </a:solidFill>
              </a:rPr>
              <a:t>Development</a:t>
            </a:r>
            <a:endParaRPr lang="en-US" sz="1600" dirty="0">
              <a:solidFill>
                <a:srgbClr val="0070C0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2343707" y="1658779"/>
            <a:ext cx="3067567" cy="276999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200" dirty="0" err="1" smtClean="0"/>
              <a:t>Telehealth</a:t>
            </a:r>
            <a:r>
              <a:rPr lang="en-US" sz="1200" dirty="0" smtClean="0"/>
              <a:t> Portable Tablet (Medical Grade)</a:t>
            </a:r>
            <a:endParaRPr lang="en-US" sz="1200" dirty="0"/>
          </a:p>
        </p:txBody>
      </p:sp>
      <p:sp>
        <p:nvSpPr>
          <p:cNvPr id="25" name="TextBox 24"/>
          <p:cNvSpPr txBox="1"/>
          <p:nvPr/>
        </p:nvSpPr>
        <p:spPr>
          <a:xfrm>
            <a:off x="4154015" y="1981200"/>
            <a:ext cx="1809192" cy="276999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200" dirty="0" err="1" smtClean="0"/>
              <a:t>Telehealth</a:t>
            </a:r>
            <a:r>
              <a:rPr lang="en-US" sz="1200" dirty="0" smtClean="0"/>
              <a:t> Home Hub</a:t>
            </a:r>
            <a:endParaRPr lang="en-US" sz="1200" dirty="0"/>
          </a:p>
        </p:txBody>
      </p:sp>
      <p:sp>
        <p:nvSpPr>
          <p:cNvPr id="26" name="TextBox 25"/>
          <p:cNvSpPr txBox="1"/>
          <p:nvPr/>
        </p:nvSpPr>
        <p:spPr>
          <a:xfrm>
            <a:off x="4324908" y="2334399"/>
            <a:ext cx="2561944" cy="276999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50">
            <a:solidFill>
              <a:schemeClr val="accent4">
                <a:lumMod val="75000"/>
              </a:schemeClr>
            </a:solidFill>
            <a:prstDash val="dash"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Security with Privacy Protection</a:t>
            </a:r>
            <a:endParaRPr lang="en-US" sz="1200" dirty="0"/>
          </a:p>
        </p:txBody>
      </p:sp>
      <p:sp>
        <p:nvSpPr>
          <p:cNvPr id="29" name="TextBox 28"/>
          <p:cNvSpPr txBox="1"/>
          <p:nvPr/>
        </p:nvSpPr>
        <p:spPr>
          <a:xfrm>
            <a:off x="5546982" y="1642646"/>
            <a:ext cx="3292218" cy="276999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LTE, Long battery life, IP65, OS Upgrade </a:t>
            </a:r>
            <a:endParaRPr lang="en-US" sz="1200" dirty="0"/>
          </a:p>
        </p:txBody>
      </p:sp>
      <p:sp>
        <p:nvSpPr>
          <p:cNvPr id="32" name="TextBox 31"/>
          <p:cNvSpPr txBox="1"/>
          <p:nvPr/>
        </p:nvSpPr>
        <p:spPr>
          <a:xfrm>
            <a:off x="2397548" y="1947446"/>
            <a:ext cx="1564852" cy="57708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50" dirty="0" smtClean="0"/>
              <a:t>ISO 13485</a:t>
            </a:r>
          </a:p>
          <a:p>
            <a:r>
              <a:rPr lang="en-US" sz="1050" dirty="0" smtClean="0"/>
              <a:t>IP 54</a:t>
            </a:r>
          </a:p>
          <a:p>
            <a:r>
              <a:rPr lang="en-US" sz="1050" dirty="0" err="1" smtClean="0"/>
              <a:t>WiFi</a:t>
            </a:r>
            <a:r>
              <a:rPr lang="en-US" sz="1050" dirty="0" smtClean="0"/>
              <a:t>, Bluetooth™, 3G+</a:t>
            </a:r>
            <a:endParaRPr lang="en-US" sz="1050" dirty="0"/>
          </a:p>
        </p:txBody>
      </p:sp>
      <p:sp>
        <p:nvSpPr>
          <p:cNvPr id="33" name="TextBox 32"/>
          <p:cNvSpPr txBox="1"/>
          <p:nvPr/>
        </p:nvSpPr>
        <p:spPr>
          <a:xfrm>
            <a:off x="6153707" y="1992868"/>
            <a:ext cx="2685493" cy="276999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Advanced Screen (weight &amp; power)</a:t>
            </a:r>
            <a:endParaRPr lang="en-US" sz="1200" dirty="0"/>
          </a:p>
        </p:txBody>
      </p:sp>
      <p:cxnSp>
        <p:nvCxnSpPr>
          <p:cNvPr id="11" name="Straight Arrow Connector 10"/>
          <p:cNvCxnSpPr/>
          <p:nvPr/>
        </p:nvCxnSpPr>
        <p:spPr>
          <a:xfrm>
            <a:off x="1066800" y="5833646"/>
            <a:ext cx="78486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228600" y="2785646"/>
            <a:ext cx="8686800" cy="1752600"/>
          </a:xfrm>
          <a:prstGeom prst="rect">
            <a:avLst/>
          </a:prstGeom>
          <a:solidFill>
            <a:schemeClr val="accent2">
              <a:lumMod val="20000"/>
              <a:lumOff val="8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Box 15"/>
          <p:cNvSpPr txBox="1"/>
          <p:nvPr/>
        </p:nvSpPr>
        <p:spPr>
          <a:xfrm>
            <a:off x="228600" y="2825115"/>
            <a:ext cx="139172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solidFill>
                  <a:srgbClr val="0070C0"/>
                </a:solidFill>
              </a:rPr>
              <a:t>Devices</a:t>
            </a:r>
          </a:p>
          <a:p>
            <a:r>
              <a:rPr lang="en-US" sz="1600" dirty="0" smtClean="0">
                <a:solidFill>
                  <a:srgbClr val="0070C0"/>
                </a:solidFill>
              </a:rPr>
              <a:t>Development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3318874" y="2861846"/>
            <a:ext cx="2662908" cy="276999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19050">
            <a:solidFill>
              <a:schemeClr val="accent4">
                <a:lumMod val="75000"/>
              </a:schemeClr>
            </a:solidFill>
            <a:prstDash val="dash"/>
          </a:ln>
        </p:spPr>
        <p:txBody>
          <a:bodyPr wrap="none" rtlCol="0">
            <a:spAutoFit/>
          </a:bodyPr>
          <a:lstStyle/>
          <a:p>
            <a:r>
              <a:rPr lang="en-US" sz="1200" dirty="0" smtClean="0"/>
              <a:t>Compliance-monitor Drug Dispenser</a:t>
            </a:r>
            <a:endParaRPr lang="en-US" sz="1200" dirty="0"/>
          </a:p>
        </p:txBody>
      </p:sp>
      <p:sp>
        <p:nvSpPr>
          <p:cNvPr id="19" name="TextBox 18"/>
          <p:cNvSpPr txBox="1"/>
          <p:nvPr/>
        </p:nvSpPr>
        <p:spPr>
          <a:xfrm>
            <a:off x="4076739" y="3194447"/>
            <a:ext cx="3116351" cy="276999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19050">
            <a:solidFill>
              <a:schemeClr val="accent4">
                <a:lumMod val="75000"/>
              </a:schemeClr>
            </a:solidFill>
            <a:prstDash val="dash"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Pulse </a:t>
            </a:r>
            <a:r>
              <a:rPr lang="en-US" sz="1200" dirty="0" err="1" smtClean="0"/>
              <a:t>Oximeter</a:t>
            </a:r>
            <a:r>
              <a:rPr lang="en-US" sz="1200" dirty="0" smtClean="0"/>
              <a:t> Measurement (ISO 13485)</a:t>
            </a:r>
            <a:endParaRPr lang="en-US" sz="1200" dirty="0"/>
          </a:p>
        </p:txBody>
      </p:sp>
      <p:sp>
        <p:nvSpPr>
          <p:cNvPr id="20" name="TextBox 19"/>
          <p:cNvSpPr txBox="1"/>
          <p:nvPr/>
        </p:nvSpPr>
        <p:spPr>
          <a:xfrm>
            <a:off x="4633010" y="3517612"/>
            <a:ext cx="2863444" cy="276999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Cuff-less Blood Pressure Measurement</a:t>
            </a:r>
            <a:endParaRPr lang="en-US" sz="1200" dirty="0"/>
          </a:p>
        </p:txBody>
      </p:sp>
      <p:sp>
        <p:nvSpPr>
          <p:cNvPr id="34" name="TextBox 33"/>
          <p:cNvSpPr txBox="1"/>
          <p:nvPr/>
        </p:nvSpPr>
        <p:spPr>
          <a:xfrm>
            <a:off x="5347665" y="3852446"/>
            <a:ext cx="2558642" cy="276999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Non-invasive Glucose Monitoring</a:t>
            </a:r>
            <a:endParaRPr lang="en-US" sz="1200" dirty="0"/>
          </a:p>
        </p:txBody>
      </p:sp>
      <p:sp>
        <p:nvSpPr>
          <p:cNvPr id="35" name="TextBox 34"/>
          <p:cNvSpPr txBox="1"/>
          <p:nvPr/>
        </p:nvSpPr>
        <p:spPr>
          <a:xfrm>
            <a:off x="5957265" y="4185047"/>
            <a:ext cx="2558642" cy="276999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Wearable Device Monitoring</a:t>
            </a:r>
            <a:endParaRPr lang="en-US" sz="1200" dirty="0"/>
          </a:p>
        </p:txBody>
      </p:sp>
      <p:sp>
        <p:nvSpPr>
          <p:cNvPr id="23" name="TextBox 22"/>
          <p:cNvSpPr txBox="1"/>
          <p:nvPr/>
        </p:nvSpPr>
        <p:spPr>
          <a:xfrm>
            <a:off x="2362200" y="990600"/>
            <a:ext cx="314996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>
                <a:solidFill>
                  <a:schemeClr val="accent1">
                    <a:lumMod val="75000"/>
                  </a:schemeClr>
                </a:solidFill>
              </a:rPr>
              <a:t>ISO 13485 /  ISO 11073 Compliance</a:t>
            </a:r>
            <a:endParaRPr lang="en-US" sz="14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1332751" y="5817210"/>
            <a:ext cx="102944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solidFill>
                  <a:srgbClr val="0070C0"/>
                </a:solidFill>
              </a:rPr>
              <a:t>6 months</a:t>
            </a:r>
            <a:endParaRPr lang="en-US" sz="1600" dirty="0">
              <a:solidFill>
                <a:srgbClr val="0070C0"/>
              </a:solidFill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914400" y="3505200"/>
            <a:ext cx="2018481" cy="276999"/>
          </a:xfrm>
          <a:prstGeom prst="rect">
            <a:avLst/>
          </a:prstGeom>
          <a:solidFill>
            <a:schemeClr val="accent3">
              <a:lumMod val="40000"/>
              <a:lumOff val="60000"/>
              <a:alpha val="7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Pulse </a:t>
            </a:r>
            <a:r>
              <a:rPr lang="en-US" sz="1200" dirty="0" err="1" smtClean="0"/>
              <a:t>Oximeter</a:t>
            </a:r>
            <a:r>
              <a:rPr lang="en-US" sz="1200" dirty="0" smtClean="0"/>
              <a:t> (non-ISO) </a:t>
            </a:r>
            <a:endParaRPr lang="en-US" sz="1200" dirty="0"/>
          </a:p>
        </p:txBody>
      </p:sp>
      <p:cxnSp>
        <p:nvCxnSpPr>
          <p:cNvPr id="40" name="Straight Connector 39"/>
          <p:cNvCxnSpPr/>
          <p:nvPr/>
        </p:nvCxnSpPr>
        <p:spPr>
          <a:xfrm>
            <a:off x="2362200" y="965748"/>
            <a:ext cx="0" cy="4673052"/>
          </a:xfrm>
          <a:prstGeom prst="line">
            <a:avLst/>
          </a:prstGeom>
          <a:ln w="57150">
            <a:solidFill>
              <a:schemeClr val="accent4">
                <a:lumMod val="75000"/>
                <a:alpha val="63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228600" y="4572000"/>
            <a:ext cx="8686800" cy="1219200"/>
          </a:xfrm>
          <a:prstGeom prst="rect">
            <a:avLst/>
          </a:prstGeom>
          <a:solidFill>
            <a:schemeClr val="bg2">
              <a:lumMod val="9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228600" y="4538246"/>
            <a:ext cx="128753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solidFill>
                  <a:srgbClr val="0070C0"/>
                </a:solidFill>
              </a:rPr>
              <a:t>Applications</a:t>
            </a:r>
            <a:endParaRPr lang="en-US" sz="1600" dirty="0">
              <a:solidFill>
                <a:srgbClr val="0070C0"/>
              </a:solidFill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4934507" y="4724400"/>
            <a:ext cx="3904691" cy="276999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Community Nurse Portable Patient Record</a:t>
            </a:r>
            <a:endParaRPr lang="en-US" sz="1200" dirty="0"/>
          </a:p>
        </p:txBody>
      </p:sp>
      <p:sp>
        <p:nvSpPr>
          <p:cNvPr id="30" name="TextBox 29"/>
          <p:cNvSpPr txBox="1"/>
          <p:nvPr/>
        </p:nvSpPr>
        <p:spPr>
          <a:xfrm>
            <a:off x="5403864" y="5057001"/>
            <a:ext cx="3435335" cy="276999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Portable Electronic Patient Folder</a:t>
            </a:r>
            <a:endParaRPr lang="en-US" sz="1200" dirty="0"/>
          </a:p>
        </p:txBody>
      </p:sp>
      <p:sp>
        <p:nvSpPr>
          <p:cNvPr id="31" name="TextBox 30"/>
          <p:cNvSpPr txBox="1"/>
          <p:nvPr/>
        </p:nvSpPr>
        <p:spPr>
          <a:xfrm>
            <a:off x="5940186" y="5438001"/>
            <a:ext cx="2899011" cy="276999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Elderly &amp; Early Discharge Patients</a:t>
            </a:r>
            <a:endParaRPr lang="en-US" sz="1200" dirty="0"/>
          </a:p>
        </p:txBody>
      </p:sp>
      <p:sp>
        <p:nvSpPr>
          <p:cNvPr id="37" name="TextBox 36"/>
          <p:cNvSpPr txBox="1"/>
          <p:nvPr/>
        </p:nvSpPr>
        <p:spPr>
          <a:xfrm>
            <a:off x="924463" y="4038600"/>
            <a:ext cx="2008417" cy="276999"/>
          </a:xfrm>
          <a:prstGeom prst="rect">
            <a:avLst/>
          </a:prstGeom>
          <a:solidFill>
            <a:schemeClr val="accent3">
              <a:lumMod val="40000"/>
              <a:lumOff val="60000"/>
              <a:alpha val="7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ATS1 – COPD (non-ISO)</a:t>
            </a:r>
            <a:endParaRPr lang="en-US" sz="1200" dirty="0"/>
          </a:p>
        </p:txBody>
      </p:sp>
      <p:cxnSp>
        <p:nvCxnSpPr>
          <p:cNvPr id="43" name="Elbow Connector 42"/>
          <p:cNvCxnSpPr>
            <a:stCxn id="37" idx="3"/>
            <a:endCxn id="31" idx="1"/>
          </p:cNvCxnSpPr>
          <p:nvPr/>
        </p:nvCxnSpPr>
        <p:spPr>
          <a:xfrm>
            <a:off x="2932880" y="4177100"/>
            <a:ext cx="3007306" cy="1399401"/>
          </a:xfrm>
          <a:prstGeom prst="bentConnector3">
            <a:avLst/>
          </a:prstGeom>
          <a:ln>
            <a:prstDash val="dashDot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Elbow Connector 48"/>
          <p:cNvCxnSpPr>
            <a:stCxn id="38" idx="3"/>
            <a:endCxn id="19" idx="1"/>
          </p:cNvCxnSpPr>
          <p:nvPr/>
        </p:nvCxnSpPr>
        <p:spPr>
          <a:xfrm flipV="1">
            <a:off x="2932881" y="3332947"/>
            <a:ext cx="1143858" cy="310753"/>
          </a:xfrm>
          <a:prstGeom prst="bentConnector3">
            <a:avLst/>
          </a:prstGeom>
          <a:ln>
            <a:prstDash val="dashDot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Freeform 2"/>
          <p:cNvSpPr/>
          <p:nvPr/>
        </p:nvSpPr>
        <p:spPr>
          <a:xfrm>
            <a:off x="2327564" y="1662545"/>
            <a:ext cx="3657600" cy="602673"/>
          </a:xfrm>
          <a:custGeom>
            <a:avLst/>
            <a:gdLst>
              <a:gd name="connsiteX0" fmla="*/ 0 w 3657600"/>
              <a:gd name="connsiteY0" fmla="*/ 0 h 602673"/>
              <a:gd name="connsiteX1" fmla="*/ 3075709 w 3657600"/>
              <a:gd name="connsiteY1" fmla="*/ 10391 h 602673"/>
              <a:gd name="connsiteX2" fmla="*/ 3065318 w 3657600"/>
              <a:gd name="connsiteY2" fmla="*/ 301337 h 602673"/>
              <a:gd name="connsiteX3" fmla="*/ 3647209 w 3657600"/>
              <a:gd name="connsiteY3" fmla="*/ 301337 h 602673"/>
              <a:gd name="connsiteX4" fmla="*/ 3657600 w 3657600"/>
              <a:gd name="connsiteY4" fmla="*/ 602673 h 602673"/>
              <a:gd name="connsiteX5" fmla="*/ 1808018 w 3657600"/>
              <a:gd name="connsiteY5" fmla="*/ 602673 h 602673"/>
              <a:gd name="connsiteX6" fmla="*/ 1808018 w 3657600"/>
              <a:gd name="connsiteY6" fmla="*/ 280555 h 602673"/>
              <a:gd name="connsiteX7" fmla="*/ 0 w 3657600"/>
              <a:gd name="connsiteY7" fmla="*/ 280555 h 602673"/>
              <a:gd name="connsiteX8" fmla="*/ 0 w 3657600"/>
              <a:gd name="connsiteY8" fmla="*/ 0 h 6026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657600" h="602673">
                <a:moveTo>
                  <a:pt x="0" y="0"/>
                </a:moveTo>
                <a:lnTo>
                  <a:pt x="3075709" y="10391"/>
                </a:lnTo>
                <a:lnTo>
                  <a:pt x="3065318" y="301337"/>
                </a:lnTo>
                <a:lnTo>
                  <a:pt x="3647209" y="301337"/>
                </a:lnTo>
                <a:lnTo>
                  <a:pt x="3657600" y="602673"/>
                </a:lnTo>
                <a:lnTo>
                  <a:pt x="1808018" y="602673"/>
                </a:lnTo>
                <a:lnTo>
                  <a:pt x="1808018" y="280555"/>
                </a:lnTo>
                <a:lnTo>
                  <a:pt x="0" y="280555"/>
                </a:lnTo>
                <a:lnTo>
                  <a:pt x="0" y="0"/>
                </a:lnTo>
                <a:close/>
              </a:path>
            </a:pathLst>
          </a:custGeom>
          <a:noFill/>
          <a:ln w="19050">
            <a:solidFill>
              <a:schemeClr val="accent4">
                <a:lumMod val="7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379300" y="1210574"/>
            <a:ext cx="1524000" cy="261913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Existing Projects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41" name="Rectangle 40"/>
          <p:cNvSpPr/>
          <p:nvPr/>
        </p:nvSpPr>
        <p:spPr>
          <a:xfrm>
            <a:off x="7379300" y="882575"/>
            <a:ext cx="1524000" cy="261913"/>
          </a:xfrm>
          <a:prstGeom prst="rect">
            <a:avLst/>
          </a:prstGeom>
          <a:noFill/>
          <a:ln w="19050"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Proposed Projects</a:t>
            </a:r>
            <a:endParaRPr lang="en-US" sz="1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9206685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ight Arrow 20"/>
          <p:cNvSpPr/>
          <p:nvPr/>
        </p:nvSpPr>
        <p:spPr>
          <a:xfrm flipH="1">
            <a:off x="2667000" y="4953000"/>
            <a:ext cx="1981200" cy="838200"/>
          </a:xfrm>
          <a:prstGeom prst="rightArrow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  <a:alpha val="52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ight Arrow 12"/>
          <p:cNvSpPr/>
          <p:nvPr/>
        </p:nvSpPr>
        <p:spPr>
          <a:xfrm>
            <a:off x="5181600" y="4953000"/>
            <a:ext cx="1981200" cy="838200"/>
          </a:xfrm>
          <a:prstGeom prst="rightArrow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  <a:alpha val="52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ounded Rectangle 8"/>
          <p:cNvSpPr/>
          <p:nvPr/>
        </p:nvSpPr>
        <p:spPr>
          <a:xfrm>
            <a:off x="152400" y="1524000"/>
            <a:ext cx="2528897" cy="39624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b="1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Continua Connectivity Standards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2C3B0-7A51-4206-BE1B-D09D6643526E}" type="datetime3">
              <a:rPr lang="en-US" smtClean="0"/>
              <a:pPr/>
              <a:t>7 October 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ASTRI Proprietary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BCE4BA-D15F-4CC0-80CB-76BBE2F9E09F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3124200" y="2057400"/>
            <a:ext cx="3895105" cy="246221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11073-10404 = Pulse </a:t>
            </a:r>
            <a:r>
              <a:rPr lang="en-US" sz="1400" dirty="0" err="1"/>
              <a:t>Oximeter</a:t>
            </a:r>
            <a:endParaRPr lang="en-US" sz="1400" dirty="0"/>
          </a:p>
          <a:p>
            <a:r>
              <a:rPr lang="en-US" sz="1400" dirty="0" smtClean="0"/>
              <a:t>11073-10406 </a:t>
            </a:r>
            <a:r>
              <a:rPr lang="en-US" sz="1400" dirty="0"/>
              <a:t>= Pulse / Heart Rate</a:t>
            </a:r>
          </a:p>
          <a:p>
            <a:r>
              <a:rPr lang="en-US" sz="1400" dirty="0" smtClean="0"/>
              <a:t>11073-10407 </a:t>
            </a:r>
            <a:r>
              <a:rPr lang="en-US" sz="1400" dirty="0"/>
              <a:t>= Blood Pressure</a:t>
            </a:r>
          </a:p>
          <a:p>
            <a:r>
              <a:rPr lang="en-US" sz="1400" dirty="0" smtClean="0"/>
              <a:t>11073-10408 </a:t>
            </a:r>
            <a:r>
              <a:rPr lang="en-US" sz="1400" dirty="0"/>
              <a:t>= Thermometer</a:t>
            </a:r>
          </a:p>
          <a:p>
            <a:r>
              <a:rPr lang="en-US" sz="1400" dirty="0" smtClean="0"/>
              <a:t>11073-10415 </a:t>
            </a:r>
            <a:r>
              <a:rPr lang="en-US" sz="1400" dirty="0"/>
              <a:t>= Weighing Scale</a:t>
            </a:r>
          </a:p>
          <a:p>
            <a:r>
              <a:rPr lang="en-US" sz="1400" dirty="0" smtClean="0"/>
              <a:t>11073-10417 </a:t>
            </a:r>
            <a:r>
              <a:rPr lang="en-US" sz="1400" dirty="0"/>
              <a:t>= Glucose</a:t>
            </a:r>
          </a:p>
          <a:p>
            <a:r>
              <a:rPr lang="en-US" sz="1400" dirty="0" smtClean="0"/>
              <a:t>11073-10441 </a:t>
            </a:r>
            <a:r>
              <a:rPr lang="en-US" sz="1400" dirty="0"/>
              <a:t>= Cardiovascular Fitness Monitor</a:t>
            </a:r>
          </a:p>
          <a:p>
            <a:r>
              <a:rPr lang="en-US" sz="1400" dirty="0" smtClean="0"/>
              <a:t>11073-10442 </a:t>
            </a:r>
            <a:r>
              <a:rPr lang="en-US" sz="1400" dirty="0"/>
              <a:t>= Strength Fitness Equipment</a:t>
            </a:r>
          </a:p>
          <a:p>
            <a:r>
              <a:rPr lang="en-US" sz="1400" dirty="0" smtClean="0"/>
              <a:t>11073-10471 </a:t>
            </a:r>
            <a:r>
              <a:rPr lang="en-US" sz="1400" dirty="0"/>
              <a:t>= Independent Living Activity</a:t>
            </a:r>
          </a:p>
          <a:p>
            <a:r>
              <a:rPr lang="en-US" sz="1400" dirty="0" smtClean="0"/>
              <a:t>11073-10472 </a:t>
            </a:r>
            <a:r>
              <a:rPr lang="en-US" sz="1400" dirty="0"/>
              <a:t>= Medication Monitor</a:t>
            </a:r>
          </a:p>
          <a:p>
            <a:r>
              <a:rPr lang="en-US" sz="1400" dirty="0" smtClean="0"/>
              <a:t>11073-20601 </a:t>
            </a:r>
            <a:r>
              <a:rPr lang="en-US" sz="1400" dirty="0"/>
              <a:t>= Base Framework Protocol</a:t>
            </a:r>
          </a:p>
        </p:txBody>
      </p:sp>
      <p:pic>
        <p:nvPicPr>
          <p:cNvPr id="2050" name="Picture 2" descr="http://www.sunpack.com/blog/wp-content/uploads/2010/05/iso_logo.gi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0400" y="914400"/>
            <a:ext cx="987425" cy="98742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http://www.cs.ubc.ca/labs/imager/tr/2007/BRDFAcquisition/IEEE_logo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3400" y="1067574"/>
            <a:ext cx="1919598" cy="682702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TextBox 9"/>
          <p:cNvSpPr txBox="1"/>
          <p:nvPr/>
        </p:nvSpPr>
        <p:spPr>
          <a:xfrm>
            <a:off x="228600" y="990600"/>
            <a:ext cx="26084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u="sng" dirty="0" smtClean="0">
                <a:solidFill>
                  <a:srgbClr val="7030A0"/>
                </a:solidFill>
              </a:rPr>
              <a:t>Measurement Devices</a:t>
            </a:r>
            <a:endParaRPr lang="en-US" b="1" u="sng" dirty="0">
              <a:solidFill>
                <a:srgbClr val="7030A0"/>
              </a:solidFill>
            </a:endParaRPr>
          </a:p>
        </p:txBody>
      </p:sp>
      <p:cxnSp>
        <p:nvCxnSpPr>
          <p:cNvPr id="12" name="Straight Connector 11"/>
          <p:cNvCxnSpPr/>
          <p:nvPr/>
        </p:nvCxnSpPr>
        <p:spPr>
          <a:xfrm>
            <a:off x="3065606" y="4724400"/>
            <a:ext cx="3792394" cy="0"/>
          </a:xfrm>
          <a:prstGeom prst="line">
            <a:avLst/>
          </a:prstGeom>
          <a:ln w="57150">
            <a:headEnd type="oval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58" name="Picture 10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9200" y="5105400"/>
            <a:ext cx="1975017" cy="4841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9" name="Picture 11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24200" y="4887730"/>
            <a:ext cx="1304203" cy="9034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60" name="Picture 12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57675" y="4400550"/>
            <a:ext cx="923925" cy="857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4" name="TextBox 13"/>
          <p:cNvSpPr txBox="1"/>
          <p:nvPr/>
        </p:nvSpPr>
        <p:spPr>
          <a:xfrm>
            <a:off x="2743200" y="5638800"/>
            <a:ext cx="2209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 smtClean="0">
                <a:solidFill>
                  <a:srgbClr val="7030A0"/>
                </a:solidFill>
              </a:rPr>
              <a:t>Personal Health Device Class Specification</a:t>
            </a:r>
            <a:endParaRPr lang="en-US" sz="1400" b="1" dirty="0">
              <a:solidFill>
                <a:srgbClr val="7030A0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5105400" y="5648980"/>
            <a:ext cx="1981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 smtClean="0">
                <a:solidFill>
                  <a:srgbClr val="7030A0"/>
                </a:solidFill>
              </a:rPr>
              <a:t>Medical Device Profile Specification</a:t>
            </a:r>
            <a:endParaRPr lang="en-US" sz="1400" b="1" dirty="0">
              <a:solidFill>
                <a:srgbClr val="7030A0"/>
              </a:solidFill>
            </a:endParaRPr>
          </a:p>
        </p:txBody>
      </p:sp>
      <p:pic>
        <p:nvPicPr>
          <p:cNvPr id="2063" name="Picture 15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67600" y="1012371"/>
            <a:ext cx="1459581" cy="11319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64" name="Picture 16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05578" y="2274094"/>
            <a:ext cx="1114042" cy="10144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65" name="Picture 17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96200" y="3494314"/>
            <a:ext cx="1233252" cy="8548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66" name="Picture 18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96200" y="4519613"/>
            <a:ext cx="1194023" cy="7504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5" name="TextBox 14"/>
          <p:cNvSpPr txBox="1"/>
          <p:nvPr/>
        </p:nvSpPr>
        <p:spPr>
          <a:xfrm>
            <a:off x="7620000" y="2057400"/>
            <a:ext cx="1351652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 smtClean="0"/>
              <a:t>personal computer</a:t>
            </a:r>
            <a:endParaRPr lang="en-US" sz="1100" dirty="0"/>
          </a:p>
        </p:txBody>
      </p:sp>
      <p:sp>
        <p:nvSpPr>
          <p:cNvPr id="31" name="TextBox 30"/>
          <p:cNvSpPr txBox="1"/>
          <p:nvPr/>
        </p:nvSpPr>
        <p:spPr>
          <a:xfrm>
            <a:off x="7510219" y="3276600"/>
            <a:ext cx="1633781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 smtClean="0"/>
              <a:t>personal health system</a:t>
            </a:r>
            <a:endParaRPr lang="en-US" sz="1100" dirty="0"/>
          </a:p>
        </p:txBody>
      </p:sp>
      <p:sp>
        <p:nvSpPr>
          <p:cNvPr id="32" name="TextBox 31"/>
          <p:cNvSpPr txBox="1"/>
          <p:nvPr/>
        </p:nvSpPr>
        <p:spPr>
          <a:xfrm>
            <a:off x="8169568" y="4310390"/>
            <a:ext cx="593432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 smtClean="0"/>
              <a:t>Phone</a:t>
            </a:r>
            <a:endParaRPr lang="en-US" sz="1100" dirty="0"/>
          </a:p>
        </p:txBody>
      </p:sp>
      <p:sp>
        <p:nvSpPr>
          <p:cNvPr id="33" name="TextBox 32"/>
          <p:cNvSpPr txBox="1"/>
          <p:nvPr/>
        </p:nvSpPr>
        <p:spPr>
          <a:xfrm>
            <a:off x="7696200" y="5224790"/>
            <a:ext cx="135325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 smtClean="0"/>
              <a:t>Device Aggregator</a:t>
            </a:r>
            <a:endParaRPr lang="en-US" sz="1100" dirty="0"/>
          </a:p>
        </p:txBody>
      </p:sp>
      <p:pic>
        <p:nvPicPr>
          <p:cNvPr id="34" name="Picture 7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3914" y="1359932"/>
            <a:ext cx="2373086" cy="13713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5" name="Picture 10"/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9442" y="3886200"/>
            <a:ext cx="1318591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6" name="Picture 11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6568" y="4572000"/>
            <a:ext cx="884339" cy="838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7" name="Picture 12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2737247"/>
            <a:ext cx="1231106" cy="12311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67" name="Picture 19"/>
          <p:cNvPicPr>
            <a:picLocks noChangeAspect="1" noChangeArrowheads="1"/>
          </p:cNvPicPr>
          <p:nvPr/>
        </p:nvPicPr>
        <p:blipFill>
          <a:blip r:embed="rId15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400" y="2879095"/>
            <a:ext cx="1266825" cy="723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="" xmlns:p14="http://schemas.microsoft.com/office/powerpoint/2010/main" val="15778171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Agenda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Definition</a:t>
            </a:r>
          </a:p>
          <a:p>
            <a:r>
              <a:rPr lang="en-US" dirty="0" smtClean="0"/>
              <a:t>Vision &amp; Mission</a:t>
            </a:r>
          </a:p>
          <a:p>
            <a:r>
              <a:rPr lang="en-US" dirty="0" smtClean="0"/>
              <a:t>Case Study &amp; Potential Impact </a:t>
            </a:r>
          </a:p>
          <a:p>
            <a:r>
              <a:rPr lang="en-US" dirty="0" smtClean="0"/>
              <a:t>Roadmap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2C3B0-7A51-4206-BE1B-D09D6643526E}" type="datetime3">
              <a:rPr lang="en-US" smtClean="0"/>
              <a:pPr/>
              <a:t>7 October 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ASTRI Proprietary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BCE4BA-D15F-4CC0-80CB-76BBE2F9E09F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9279426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TeleHealth</a:t>
            </a:r>
            <a:r>
              <a:rPr lang="en-US" dirty="0" smtClean="0"/>
              <a:t> – Definition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err="1"/>
              <a:t>Telehealth</a:t>
            </a:r>
            <a:r>
              <a:rPr lang="en-US" dirty="0"/>
              <a:t> is the delivery of health-related services and information via </a:t>
            </a:r>
            <a:r>
              <a:rPr lang="en-US" dirty="0" smtClean="0">
                <a:solidFill>
                  <a:srgbClr val="FF0000"/>
                </a:solidFill>
              </a:rPr>
              <a:t>advanced telecommunications technologies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r>
              <a:rPr lang="en-US" dirty="0" smtClean="0"/>
              <a:t>Examples of Clinical Use:</a:t>
            </a:r>
          </a:p>
          <a:p>
            <a:pPr lvl="1"/>
            <a:r>
              <a:rPr lang="en-US" dirty="0" smtClean="0"/>
              <a:t>Individuals </a:t>
            </a:r>
            <a:r>
              <a:rPr lang="en-US" dirty="0"/>
              <a:t>exchanging health services or education live via videoconference </a:t>
            </a:r>
            <a:endParaRPr lang="en-US" dirty="0" smtClean="0"/>
          </a:p>
          <a:p>
            <a:pPr lvl="1"/>
            <a:r>
              <a:rPr lang="en-US" dirty="0" smtClean="0"/>
              <a:t>Transmission </a:t>
            </a:r>
            <a:r>
              <a:rPr lang="en-US" dirty="0"/>
              <a:t>of medical data for diagnosis or disease </a:t>
            </a:r>
            <a:r>
              <a:rPr lang="en-US" dirty="0" smtClean="0"/>
              <a:t>management</a:t>
            </a:r>
            <a:endParaRPr lang="en-US" dirty="0"/>
          </a:p>
          <a:p>
            <a:pPr lvl="1"/>
            <a:r>
              <a:rPr lang="en-US" dirty="0"/>
              <a:t>Advice on prevention of diseases and promotion of good health by patient monitoring and </a:t>
            </a:r>
            <a:r>
              <a:rPr lang="en-US" dirty="0" err="1" smtClean="0"/>
              <a:t>followup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Health advice by telephone in emergent </a:t>
            </a:r>
            <a:r>
              <a:rPr lang="en-US" dirty="0" smtClean="0"/>
              <a:t>cases</a:t>
            </a:r>
          </a:p>
          <a:p>
            <a:endParaRPr lang="en-US" dirty="0" smtClean="0"/>
          </a:p>
          <a:p>
            <a:r>
              <a:rPr lang="en-US" dirty="0" smtClean="0"/>
              <a:t>Examples for Nonclinical Use:</a:t>
            </a:r>
          </a:p>
          <a:p>
            <a:pPr lvl="1"/>
            <a:r>
              <a:rPr lang="en-US" dirty="0"/>
              <a:t>Distance education including continuing medical education, grand rounds, and patient education</a:t>
            </a:r>
          </a:p>
          <a:p>
            <a:pPr lvl="1"/>
            <a:r>
              <a:rPr lang="en-US" dirty="0" smtClean="0"/>
              <a:t>Online </a:t>
            </a:r>
            <a:r>
              <a:rPr lang="en-US" dirty="0"/>
              <a:t>information and health data management</a:t>
            </a:r>
          </a:p>
          <a:p>
            <a:pPr lvl="1"/>
            <a:r>
              <a:rPr lang="en-US" dirty="0" smtClean="0"/>
              <a:t>Healthcare </a:t>
            </a:r>
            <a:r>
              <a:rPr lang="en-US" dirty="0"/>
              <a:t>system </a:t>
            </a:r>
            <a:r>
              <a:rPr lang="en-US" dirty="0" smtClean="0"/>
              <a:t>integration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2C3B0-7A51-4206-BE1B-D09D6643526E}" type="datetime3">
              <a:rPr lang="en-US" smtClean="0"/>
              <a:pPr/>
              <a:t>7 October 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ASTRI Proprietary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BCE4BA-D15F-4CC0-80CB-76BBE2F9E09F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457200" y="5895201"/>
            <a:ext cx="902811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smtClean="0"/>
              <a:t>Source: Wiki</a:t>
            </a:r>
            <a:endParaRPr lang="en-US" sz="1000" dirty="0"/>
          </a:p>
        </p:txBody>
      </p:sp>
    </p:spTree>
    <p:extLst>
      <p:ext uri="{BB962C8B-B14F-4D97-AF65-F5344CB8AC3E}">
        <p14:creationId xmlns="" xmlns:p14="http://schemas.microsoft.com/office/powerpoint/2010/main" val="5511959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Vision &amp; Mission – </a:t>
            </a:r>
            <a:r>
              <a:rPr lang="en-US" dirty="0" err="1" smtClean="0"/>
              <a:t>Telehealth</a:t>
            </a:r>
            <a:r>
              <a:rPr lang="en-US" dirty="0" smtClean="0"/>
              <a:t> KTI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Vision</a:t>
            </a:r>
          </a:p>
          <a:p>
            <a:pPr lvl="1"/>
            <a:r>
              <a:rPr lang="en-US" dirty="0" smtClean="0"/>
              <a:t>To facilitate and accelerate the adoption of </a:t>
            </a:r>
            <a:r>
              <a:rPr lang="en-US" dirty="0" err="1" smtClean="0"/>
              <a:t>Telehealth</a:t>
            </a:r>
            <a:r>
              <a:rPr lang="en-US" dirty="0" smtClean="0"/>
              <a:t> in Hong Kong, PRD, and Greater China Area</a:t>
            </a:r>
          </a:p>
          <a:p>
            <a:endParaRPr lang="en-US" dirty="0" smtClean="0"/>
          </a:p>
          <a:p>
            <a:r>
              <a:rPr lang="en-US" dirty="0" smtClean="0"/>
              <a:t>Mission:</a:t>
            </a:r>
          </a:p>
          <a:p>
            <a:pPr lvl="1"/>
            <a:r>
              <a:rPr lang="en-US" dirty="0" smtClean="0"/>
              <a:t>To perform research and development in the </a:t>
            </a:r>
            <a:r>
              <a:rPr lang="en-US" dirty="0" err="1" smtClean="0"/>
              <a:t>telehealth</a:t>
            </a:r>
            <a:r>
              <a:rPr lang="en-US" dirty="0" smtClean="0"/>
              <a:t> and </a:t>
            </a:r>
            <a:r>
              <a:rPr lang="en-US" dirty="0" err="1" smtClean="0"/>
              <a:t>telecare</a:t>
            </a:r>
            <a:r>
              <a:rPr lang="en-US" dirty="0" smtClean="0"/>
              <a:t>, and to develop affordable and manufacturing-ready prototypes in compliance with medical standard and process. </a:t>
            </a:r>
          </a:p>
          <a:p>
            <a:pPr marL="457200" lvl="1" indent="0">
              <a:buNone/>
            </a:pPr>
            <a:endParaRPr lang="en-US" dirty="0" smtClean="0"/>
          </a:p>
          <a:p>
            <a:r>
              <a:rPr lang="en-US" dirty="0" smtClean="0"/>
              <a:t>Impact:</a:t>
            </a:r>
          </a:p>
          <a:p>
            <a:pPr lvl="1"/>
            <a:r>
              <a:rPr lang="en-US" dirty="0" smtClean="0"/>
              <a:t>Reduce healthcare cost without compromising on care quality</a:t>
            </a:r>
          </a:p>
          <a:p>
            <a:pPr lvl="1"/>
            <a:r>
              <a:rPr lang="en-US" dirty="0" smtClean="0"/>
              <a:t>Support caregivers (families and care organization) </a:t>
            </a:r>
          </a:p>
          <a:p>
            <a:pPr lvl="1"/>
            <a:r>
              <a:rPr lang="en-US" dirty="0" smtClean="0"/>
              <a:t>Extend reactive care to proactive care</a:t>
            </a:r>
          </a:p>
          <a:p>
            <a:pPr lvl="1"/>
            <a:r>
              <a:rPr lang="en-US" dirty="0" smtClean="0"/>
              <a:t>Improve secure access and protect patient’s privacy</a:t>
            </a:r>
          </a:p>
          <a:p>
            <a:pPr lvl="1"/>
            <a:r>
              <a:rPr lang="en-US" dirty="0" smtClean="0"/>
              <a:t>Increase efficiency and productivity of healthcare workers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2C3B0-7A51-4206-BE1B-D09D6643526E}" type="datetime3">
              <a:rPr lang="en-US" smtClean="0"/>
              <a:pPr/>
              <a:t>7 October 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ASTRI Proprietary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BCE4BA-D15F-4CC0-80CB-76BBE2F9E09F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2591797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 err="1" smtClean="0"/>
              <a:t>TeleHealth</a:t>
            </a:r>
            <a:r>
              <a:rPr lang="en-US" sz="3600" dirty="0" smtClean="0"/>
              <a:t> Case Study:  Veterans Affairs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dirty="0" smtClean="0"/>
              <a:t>Targeted Segment</a:t>
            </a:r>
          </a:p>
          <a:p>
            <a:pPr lvl="1"/>
            <a:r>
              <a:rPr lang="en-US" dirty="0" smtClean="0"/>
              <a:t>Home </a:t>
            </a:r>
            <a:r>
              <a:rPr lang="en-US" dirty="0"/>
              <a:t>health monitoring to care for patients with high-cost chronic conditions</a:t>
            </a:r>
          </a:p>
          <a:p>
            <a:endParaRPr lang="en-US" dirty="0" smtClean="0"/>
          </a:p>
          <a:p>
            <a:r>
              <a:rPr lang="en-US" dirty="0" err="1" smtClean="0"/>
              <a:t>Telehealth</a:t>
            </a:r>
            <a:r>
              <a:rPr lang="en-US" dirty="0" smtClean="0"/>
              <a:t> Budget:	$72M in 2009 </a:t>
            </a:r>
            <a:r>
              <a:rPr lang="en-US" dirty="0" smtClean="0">
                <a:sym typeface="Wingdings" pitchFamily="2" charset="2"/>
              </a:rPr>
              <a:t> </a:t>
            </a:r>
            <a:r>
              <a:rPr lang="en-US" dirty="0" smtClean="0"/>
              <a:t>$163M in 2011</a:t>
            </a:r>
          </a:p>
          <a:p>
            <a:endParaRPr lang="en-US" dirty="0" smtClean="0"/>
          </a:p>
          <a:p>
            <a:r>
              <a:rPr lang="en-US" dirty="0" smtClean="0"/>
              <a:t>Patients: 		35,000</a:t>
            </a:r>
          </a:p>
          <a:p>
            <a:endParaRPr lang="en-US" dirty="0" smtClean="0"/>
          </a:p>
          <a:p>
            <a:r>
              <a:rPr lang="en-US" dirty="0" smtClean="0"/>
              <a:t>2008 Result:</a:t>
            </a:r>
          </a:p>
          <a:p>
            <a:pPr lvl="1"/>
            <a:r>
              <a:rPr lang="en-US" dirty="0" smtClean="0"/>
              <a:t>Hospital Admission:  19%</a:t>
            </a:r>
            <a:r>
              <a:rPr lang="en-US" dirty="0" smtClean="0">
                <a:solidFill>
                  <a:schemeClr val="accent3">
                    <a:lumMod val="75000"/>
                  </a:schemeClr>
                </a:solidFill>
                <a:latin typeface="Wingdings 3" pitchFamily="18" charset="2"/>
              </a:rPr>
              <a:t>¤</a:t>
            </a:r>
          </a:p>
          <a:p>
            <a:pPr lvl="1"/>
            <a:r>
              <a:rPr lang="en-US" dirty="0"/>
              <a:t>Average Day Spent in Hospital: 25%</a:t>
            </a:r>
            <a:r>
              <a:rPr lang="en-US" dirty="0">
                <a:solidFill>
                  <a:schemeClr val="accent3">
                    <a:lumMod val="75000"/>
                  </a:schemeClr>
                </a:solidFill>
                <a:latin typeface="Wingdings 3" pitchFamily="18" charset="2"/>
              </a:rPr>
              <a:t>¤</a:t>
            </a:r>
            <a:endParaRPr lang="en-US" dirty="0"/>
          </a:p>
          <a:p>
            <a:endParaRPr lang="en-US" dirty="0" smtClean="0"/>
          </a:p>
          <a:p>
            <a:r>
              <a:rPr lang="en-US" dirty="0" smtClean="0"/>
              <a:t>Use of Video Technology:</a:t>
            </a:r>
          </a:p>
          <a:p>
            <a:pPr lvl="1"/>
            <a:r>
              <a:rPr lang="en-US" dirty="0" smtClean="0"/>
              <a:t>“These </a:t>
            </a:r>
            <a:r>
              <a:rPr lang="en-US" dirty="0"/>
              <a:t>video technologies make it possible for veteran patients to come to many of VA's community-based outpatient clinics and connect to a specialist physician or other practitioner who may be in a hospital that is dozens, or hundreds or even thousands of miles </a:t>
            </a:r>
            <a:r>
              <a:rPr lang="en-US" dirty="0" smtClean="0"/>
              <a:t>away”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2C3B0-7A51-4206-BE1B-D09D6643526E}" type="datetime3">
              <a:rPr lang="en-US" smtClean="0"/>
              <a:pPr/>
              <a:t>7 October 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ASTRI Proprietary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BCE4BA-D15F-4CC0-80CB-76BBE2F9E09F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6211394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TeleHealth</a:t>
            </a:r>
            <a:r>
              <a:rPr lang="en-US" dirty="0" smtClean="0"/>
              <a:t> Case Study: Scotland</a:t>
            </a:r>
            <a:endParaRPr 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dirty="0" err="1" smtClean="0"/>
              <a:t>Telecare</a:t>
            </a:r>
            <a:r>
              <a:rPr lang="en-US" sz="2000" dirty="0" smtClean="0"/>
              <a:t> Development Program (2006-2008)</a:t>
            </a:r>
          </a:p>
          <a:p>
            <a:r>
              <a:rPr lang="en-US" sz="2000" dirty="0" smtClean="0"/>
              <a:t>Budget: </a:t>
            </a:r>
            <a:r>
              <a:rPr lang="en-US" sz="2000" dirty="0" smtClean="0">
                <a:latin typeface="Times New Roman"/>
                <a:cs typeface="Times New Roman"/>
              </a:rPr>
              <a:t>₤</a:t>
            </a:r>
            <a:r>
              <a:rPr lang="en-US" sz="2000" dirty="0" smtClean="0"/>
              <a:t>6.8M</a:t>
            </a:r>
          </a:p>
          <a:p>
            <a:r>
              <a:rPr lang="en-US" sz="2000" dirty="0" smtClean="0"/>
              <a:t>Served </a:t>
            </a:r>
            <a:r>
              <a:rPr lang="en-US" sz="2000" dirty="0" err="1" smtClean="0"/>
              <a:t>Telecare</a:t>
            </a:r>
            <a:r>
              <a:rPr lang="en-US" sz="2000" dirty="0" smtClean="0"/>
              <a:t> Patient: 7,902</a:t>
            </a:r>
          </a:p>
          <a:p>
            <a:r>
              <a:rPr lang="en-US" sz="2000" dirty="0" smtClean="0"/>
              <a:t>Results: </a:t>
            </a:r>
            <a:r>
              <a:rPr lang="en-US" sz="2000" dirty="0" smtClean="0">
                <a:latin typeface="Times New Roman"/>
                <a:cs typeface="Times New Roman"/>
              </a:rPr>
              <a:t>₤</a:t>
            </a:r>
            <a:r>
              <a:rPr lang="en-US" sz="2000" dirty="0" smtClean="0"/>
              <a:t>11.1M saving</a:t>
            </a:r>
            <a:endParaRPr lang="en-US" sz="20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2C3B0-7A51-4206-BE1B-D09D6643526E}" type="datetime3">
              <a:rPr lang="en-US" smtClean="0"/>
              <a:pPr/>
              <a:t>7 October 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ASTRI Proprietary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BCE4BA-D15F-4CC0-80CB-76BBE2F9E09F}" type="slidenum">
              <a:rPr lang="en-US" smtClean="0"/>
              <a:pPr/>
              <a:t>6</a:t>
            </a:fld>
            <a:endParaRPr lang="en-US"/>
          </a:p>
        </p:txBody>
      </p:sp>
      <p:graphicFrame>
        <p:nvGraphicFramePr>
          <p:cNvPr id="13" name="Content Placeholder 6"/>
          <p:cNvGraphicFramePr>
            <a:graphicFrameLocks/>
          </p:cNvGraphicFramePr>
          <p:nvPr>
            <p:extLst>
              <p:ext uri="{D42A27DB-BD31-4B8C-83A1-F6EECF244321}">
                <p14:modId xmlns="" xmlns:p14="http://schemas.microsoft.com/office/powerpoint/2010/main" val="3066402933"/>
              </p:ext>
            </p:extLst>
          </p:nvPr>
        </p:nvGraphicFramePr>
        <p:xfrm>
          <a:off x="457200" y="3134360"/>
          <a:ext cx="8229600" cy="2966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105400"/>
                <a:gridCol w="1676400"/>
                <a:gridCol w="1447800"/>
              </a:tblGrid>
              <a:tr h="370840">
                <a:tc>
                  <a:txBody>
                    <a:bodyPr/>
                    <a:lstStyle/>
                    <a:p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>
                          <a:solidFill>
                            <a:schemeClr val="tx1"/>
                          </a:solidFill>
                        </a:rPr>
                        <a:t>Est.</a:t>
                      </a:r>
                      <a:r>
                        <a:rPr lang="en-US" sz="140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400" dirty="0" smtClean="0">
                          <a:solidFill>
                            <a:schemeClr val="tx1"/>
                          </a:solidFill>
                        </a:rPr>
                        <a:t>Saving (</a:t>
                      </a:r>
                      <a:r>
                        <a:rPr lang="en-US" sz="1400" dirty="0" smtClean="0">
                          <a:solidFill>
                            <a:schemeClr val="tx1"/>
                          </a:solidFill>
                          <a:latin typeface="Times New Roman"/>
                          <a:cs typeface="Times New Roman"/>
                        </a:rPr>
                        <a:t>₤</a:t>
                      </a:r>
                      <a:r>
                        <a:rPr lang="en-US" sz="1400" dirty="0" smtClean="0">
                          <a:solidFill>
                            <a:schemeClr val="tx1"/>
                          </a:solidFill>
                        </a:rPr>
                        <a:t>)</a:t>
                      </a:r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>
                          <a:solidFill>
                            <a:schemeClr val="tx1"/>
                          </a:solidFill>
                        </a:rPr>
                        <a:t>%</a:t>
                      </a:r>
                      <a:r>
                        <a:rPr lang="en-US" sz="1400" baseline="0" dirty="0" smtClean="0">
                          <a:solidFill>
                            <a:schemeClr val="tx1"/>
                          </a:solidFill>
                        </a:rPr>
                        <a:t> Saving</a:t>
                      </a:r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Increased</a:t>
                      </a:r>
                      <a:r>
                        <a:rPr lang="en-US" sz="1400" baseline="0" dirty="0" smtClean="0"/>
                        <a:t> speed of discharge from hospital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1,731,944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15.5%</a:t>
                      </a:r>
                      <a:endParaRPr lang="en-US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Reduced</a:t>
                      </a:r>
                      <a:r>
                        <a:rPr lang="en-US" sz="1400" baseline="0" dirty="0" smtClean="0"/>
                        <a:t> unplanned hospital admission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3,343,467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30.0%</a:t>
                      </a:r>
                      <a:endParaRPr lang="en-US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Reduced care</a:t>
                      </a:r>
                      <a:r>
                        <a:rPr lang="en-US" sz="1400" baseline="0" dirty="0" smtClean="0"/>
                        <a:t> home admission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3,421,621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30.7%</a:t>
                      </a:r>
                      <a:endParaRPr lang="en-US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Reduced nights of sleepover care purchased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557,119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5.0%</a:t>
                      </a:r>
                      <a:endParaRPr lang="en-US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Reduced home check visits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1,796,039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16.1%</a:t>
                      </a:r>
                      <a:endParaRPr lang="en-US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Locally identified efficiencies,</a:t>
                      </a:r>
                      <a:r>
                        <a:rPr lang="en-US" sz="1400" baseline="0" dirty="0" smtClean="0"/>
                        <a:t> namely reduced walking nights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301,000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2.7%</a:t>
                      </a:r>
                      <a:endParaRPr lang="en-US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b="1" dirty="0" smtClean="0"/>
                        <a:t>Total</a:t>
                      </a:r>
                      <a:endParaRPr lang="en-US" sz="1400" b="1" dirty="0"/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/>
                        <a:t>11,151,190</a:t>
                      </a:r>
                      <a:endParaRPr lang="en-US" sz="1400" b="1" dirty="0"/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/>
                        <a:t>100.0%</a:t>
                      </a:r>
                      <a:endParaRPr lang="en-US" sz="1400" b="1" dirty="0"/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14" name="TextBox 13"/>
          <p:cNvSpPr txBox="1"/>
          <p:nvPr/>
        </p:nvSpPr>
        <p:spPr>
          <a:xfrm>
            <a:off x="447838" y="6248400"/>
            <a:ext cx="2904962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 smtClean="0"/>
              <a:t>source: </a:t>
            </a:r>
            <a:r>
              <a:rPr lang="en-US" sz="1100" dirty="0" err="1" smtClean="0"/>
              <a:t>TDP</a:t>
            </a:r>
            <a:r>
              <a:rPr lang="en-US" sz="1100" dirty="0" smtClean="0"/>
              <a:t> Financial Results, March 2008</a:t>
            </a:r>
            <a:endParaRPr lang="en-US" sz="1100" dirty="0"/>
          </a:p>
        </p:txBody>
      </p:sp>
    </p:spTree>
    <p:extLst>
      <p:ext uri="{BB962C8B-B14F-4D97-AF65-F5344CB8AC3E}">
        <p14:creationId xmlns="" xmlns:p14="http://schemas.microsoft.com/office/powerpoint/2010/main" val="30964471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dirty="0" err="1" smtClean="0"/>
              <a:t>TeleHealth</a:t>
            </a:r>
            <a:r>
              <a:rPr lang="en-US" sz="3200" dirty="0" smtClean="0"/>
              <a:t> Potential Impact for Hong Kong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400" dirty="0" smtClean="0"/>
              <a:t>Community Nurse:</a:t>
            </a:r>
          </a:p>
          <a:p>
            <a:pPr lvl="1"/>
            <a:r>
              <a:rPr lang="en-US" sz="2000" dirty="0" smtClean="0"/>
              <a:t>300 community nurses, </a:t>
            </a:r>
            <a:r>
              <a:rPr lang="en-US" sz="2000" dirty="0" smtClean="0"/>
              <a:t>~1M </a:t>
            </a:r>
            <a:r>
              <a:rPr lang="en-US" sz="2000" dirty="0" smtClean="0"/>
              <a:t>visits per year </a:t>
            </a:r>
            <a:r>
              <a:rPr lang="en-US" sz="2000" dirty="0" smtClean="0">
                <a:sym typeface="Wingdings" pitchFamily="2" charset="2"/>
              </a:rPr>
              <a:t> $</a:t>
            </a:r>
            <a:r>
              <a:rPr lang="en-US" sz="2000" dirty="0" smtClean="0">
                <a:sym typeface="Wingdings" pitchFamily="2" charset="2"/>
              </a:rPr>
              <a:t>216M </a:t>
            </a:r>
            <a:r>
              <a:rPr lang="en-US" sz="2000" dirty="0" smtClean="0">
                <a:sym typeface="Wingdings" pitchFamily="2" charset="2"/>
              </a:rPr>
              <a:t>subsidy per </a:t>
            </a:r>
            <a:r>
              <a:rPr lang="en-US" sz="2000" dirty="0" smtClean="0">
                <a:sym typeface="Wingdings" pitchFamily="2" charset="2"/>
              </a:rPr>
              <a:t>year</a:t>
            </a:r>
          </a:p>
          <a:p>
            <a:pPr lvl="1"/>
            <a:r>
              <a:rPr lang="en-US" sz="2000" dirty="0" smtClean="0">
                <a:sym typeface="Wingdings" pitchFamily="2" charset="2"/>
              </a:rPr>
              <a:t>E.g. 10% </a:t>
            </a:r>
            <a:r>
              <a:rPr lang="en-US" sz="2000" dirty="0" smtClean="0">
                <a:sym typeface="Wingdings" pitchFamily="2" charset="2"/>
              </a:rPr>
              <a:t>reduction in visit ~ $22M </a:t>
            </a:r>
            <a:r>
              <a:rPr lang="en-US" sz="2000" dirty="0" smtClean="0">
                <a:sym typeface="Wingdings" pitchFamily="2" charset="2"/>
              </a:rPr>
              <a:t>per year</a:t>
            </a:r>
            <a:endParaRPr lang="en-US" sz="2000" dirty="0" smtClean="0"/>
          </a:p>
          <a:p>
            <a:endParaRPr lang="en-US" sz="2400" dirty="0" smtClean="0"/>
          </a:p>
          <a:p>
            <a:r>
              <a:rPr lang="en-US" sz="2400" dirty="0" smtClean="0"/>
              <a:t>In-Patient </a:t>
            </a:r>
            <a:r>
              <a:rPr lang="en-US" sz="2400" dirty="0" smtClean="0"/>
              <a:t>(</a:t>
            </a:r>
            <a:r>
              <a:rPr lang="en-US" sz="2400" dirty="0" smtClean="0"/>
              <a:t>based on 2006 data):</a:t>
            </a:r>
          </a:p>
          <a:p>
            <a:pPr lvl="1"/>
            <a:r>
              <a:rPr lang="en-US" sz="2000" dirty="0" smtClean="0"/>
              <a:t>7.8M bed days </a:t>
            </a:r>
            <a:r>
              <a:rPr lang="en-US" sz="2000" dirty="0" smtClean="0">
                <a:sym typeface="Wingdings" pitchFamily="2" charset="2"/>
              </a:rPr>
              <a:t> ~HK$24.9B subsidy per year</a:t>
            </a:r>
          </a:p>
          <a:p>
            <a:pPr lvl="1"/>
            <a:r>
              <a:rPr lang="en-US" sz="2000" dirty="0" smtClean="0">
                <a:sym typeface="Wingdings" pitchFamily="2" charset="2"/>
              </a:rPr>
              <a:t>E.g. 10</a:t>
            </a:r>
            <a:r>
              <a:rPr lang="en-US" sz="2000" dirty="0" smtClean="0">
                <a:sym typeface="Wingdings" pitchFamily="2" charset="2"/>
              </a:rPr>
              <a:t>% reduction @ $3190 per day  </a:t>
            </a:r>
            <a:r>
              <a:rPr lang="en-US" sz="2000" dirty="0" smtClean="0">
                <a:sym typeface="Wingdings" pitchFamily="2" charset="2"/>
              </a:rPr>
              <a:t>HK$2.4B</a:t>
            </a:r>
            <a:endParaRPr lang="en-US" sz="2000" dirty="0" smtClean="0"/>
          </a:p>
          <a:p>
            <a:endParaRPr lang="en-US" sz="2400" dirty="0" smtClean="0"/>
          </a:p>
          <a:p>
            <a:r>
              <a:rPr lang="en-US" sz="2400" dirty="0" smtClean="0"/>
              <a:t>Portable Electronic Patient Folder</a:t>
            </a:r>
            <a:endParaRPr lang="en-US" sz="2400" dirty="0" smtClean="0"/>
          </a:p>
          <a:p>
            <a:pPr lvl="1"/>
            <a:r>
              <a:rPr lang="en-US" sz="2000" dirty="0" smtClean="0"/>
              <a:t>24,682 doctors / nurses </a:t>
            </a:r>
            <a:r>
              <a:rPr lang="en-US" sz="2000" dirty="0" smtClean="0">
                <a:sym typeface="Wingdings" pitchFamily="2" charset="2"/>
              </a:rPr>
              <a:t> </a:t>
            </a:r>
            <a:r>
              <a:rPr lang="en-US" sz="2000" dirty="0" smtClean="0">
                <a:sym typeface="Wingdings" pitchFamily="2" charset="2"/>
              </a:rPr>
              <a:t>staffing cost ~ HK$17B</a:t>
            </a:r>
          </a:p>
          <a:p>
            <a:pPr lvl="1"/>
            <a:r>
              <a:rPr lang="en-US" sz="2000" dirty="0" smtClean="0">
                <a:sym typeface="Wingdings" pitchFamily="2" charset="2"/>
              </a:rPr>
              <a:t>E.g.</a:t>
            </a:r>
            <a:r>
              <a:rPr lang="en-US" sz="2000" dirty="0" smtClean="0">
                <a:sym typeface="Wingdings" pitchFamily="2" charset="2"/>
              </a:rPr>
              <a:t> 10% improvement in productivity ~HK1.7B saving</a:t>
            </a:r>
            <a:endParaRPr lang="en-US" sz="2000" dirty="0" smtClean="0"/>
          </a:p>
          <a:p>
            <a:pPr lvl="1"/>
            <a:endParaRPr lang="en-US" sz="20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2C3B0-7A51-4206-BE1B-D09D6643526E}" type="datetime3">
              <a:rPr lang="en-US" smtClean="0"/>
              <a:pPr/>
              <a:t>7 October 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ASTRI Proprietary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BCE4BA-D15F-4CC0-80CB-76BBE2F9E09F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152400" y="6096000"/>
            <a:ext cx="4068743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 smtClean="0"/>
              <a:t>Source:  HA Health Reform document, UCH, ASTRI estimates</a:t>
            </a:r>
            <a:endParaRPr lang="en-US" sz="1100" dirty="0"/>
          </a:p>
        </p:txBody>
      </p:sp>
    </p:spTree>
    <p:extLst>
      <p:ext uri="{BB962C8B-B14F-4D97-AF65-F5344CB8AC3E}">
        <p14:creationId xmlns="" xmlns:p14="http://schemas.microsoft.com/office/powerpoint/2010/main" val="25083676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 err="1" smtClean="0"/>
              <a:t>TeleHealth</a:t>
            </a:r>
            <a:r>
              <a:rPr lang="en-US" sz="3600" dirty="0" smtClean="0"/>
              <a:t> World Market</a:t>
            </a:r>
            <a:endParaRPr lang="en-US" sz="3600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2292220226"/>
              </p:ext>
            </p:extLst>
          </p:nvPr>
        </p:nvGraphicFramePr>
        <p:xfrm>
          <a:off x="457200" y="1981200"/>
          <a:ext cx="8229600" cy="45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2C3B0-7A51-4206-BE1B-D09D6643526E}" type="datetime3">
              <a:rPr lang="en-US" smtClean="0"/>
              <a:pPr/>
              <a:t>7 October 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ASTRI Proprietary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BCE4BA-D15F-4CC0-80CB-76BBE2F9E09F}" type="slidenum">
              <a:rPr lang="en-US" smtClean="0"/>
              <a:pPr/>
              <a:t>8</a:t>
            </a:fld>
            <a:endParaRPr lang="en-US"/>
          </a:p>
        </p:txBody>
      </p:sp>
      <p:cxnSp>
        <p:nvCxnSpPr>
          <p:cNvPr id="9" name="Straight Arrow Connector 8"/>
          <p:cNvCxnSpPr/>
          <p:nvPr/>
        </p:nvCxnSpPr>
        <p:spPr>
          <a:xfrm flipV="1">
            <a:off x="2514600" y="2667000"/>
            <a:ext cx="4038600" cy="1371600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 rot="20544733">
            <a:off x="3505200" y="2895600"/>
            <a:ext cx="1569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err="1" smtClean="0">
                <a:solidFill>
                  <a:srgbClr val="FF0000"/>
                </a:solidFill>
              </a:rPr>
              <a:t>CAGR</a:t>
            </a:r>
            <a:r>
              <a:rPr lang="en-US" b="1" dirty="0" smtClean="0">
                <a:solidFill>
                  <a:srgbClr val="FF0000"/>
                </a:solidFill>
              </a:rPr>
              <a:t> 22.6%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794657" y="6172200"/>
            <a:ext cx="231826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Source: Frost &amp; Sullivan (2008)</a:t>
            </a:r>
            <a:endParaRPr lang="en-US" sz="1200" dirty="0"/>
          </a:p>
        </p:txBody>
      </p:sp>
      <p:sp>
        <p:nvSpPr>
          <p:cNvPr id="3" name="TextBox 2"/>
          <p:cNvSpPr txBox="1"/>
          <p:nvPr/>
        </p:nvSpPr>
        <p:spPr>
          <a:xfrm>
            <a:off x="1600200" y="1992868"/>
            <a:ext cx="47115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u="sng" dirty="0" smtClean="0">
                <a:solidFill>
                  <a:srgbClr val="0070C0"/>
                </a:solidFill>
              </a:rPr>
              <a:t>Remote Patient Monitoring Market in U.S.</a:t>
            </a:r>
            <a:endParaRPr lang="en-US" b="1" u="sng" dirty="0">
              <a:solidFill>
                <a:srgbClr val="0070C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85800" y="1143000"/>
            <a:ext cx="784984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rgbClr val="7030A0"/>
                </a:solidFill>
              </a:rPr>
              <a:t>Global </a:t>
            </a:r>
            <a:r>
              <a:rPr lang="en-US" sz="2400" b="1" dirty="0" err="1" smtClean="0">
                <a:solidFill>
                  <a:srgbClr val="7030A0"/>
                </a:solidFill>
              </a:rPr>
              <a:t>Telehealth</a:t>
            </a:r>
            <a:r>
              <a:rPr lang="en-US" sz="2400" b="1" dirty="0" smtClean="0">
                <a:solidFill>
                  <a:srgbClr val="7030A0"/>
                </a:solidFill>
              </a:rPr>
              <a:t> Market: $6B in 2008 </a:t>
            </a:r>
            <a:r>
              <a:rPr lang="en-US" sz="2400" b="1" dirty="0" smtClean="0">
                <a:solidFill>
                  <a:srgbClr val="7030A0"/>
                </a:solidFill>
                <a:sym typeface="Wingdings" pitchFamily="2" charset="2"/>
              </a:rPr>
              <a:t> $8B in 2012</a:t>
            </a:r>
            <a:endParaRPr lang="en-US" sz="2400" b="1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9765242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The market will be in Asia…</a:t>
            </a:r>
            <a:endParaRPr lang="en-US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2766384802"/>
              </p:ext>
            </p:extLst>
          </p:nvPr>
        </p:nvGraphicFramePr>
        <p:xfrm>
          <a:off x="457200" y="1932801"/>
          <a:ext cx="8229600" cy="2966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0"/>
                <a:gridCol w="2057400"/>
                <a:gridCol w="2057400"/>
                <a:gridCol w="2057400"/>
              </a:tblGrid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2002</a:t>
                      </a:r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2025</a:t>
                      </a:r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China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134.2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FF0000"/>
                          </a:solidFill>
                        </a:rPr>
                        <a:t>China</a:t>
                      </a:r>
                      <a:endParaRPr lang="en-US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FF0000"/>
                          </a:solidFill>
                        </a:rPr>
                        <a:t>287.5</a:t>
                      </a:r>
                      <a:endParaRPr lang="en-US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India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81.0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FF0000"/>
                          </a:solidFill>
                        </a:rPr>
                        <a:t>India</a:t>
                      </a:r>
                      <a:endParaRPr lang="en-US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FF0000"/>
                          </a:solidFill>
                        </a:rPr>
                        <a:t>168.5</a:t>
                      </a:r>
                      <a:endParaRPr lang="en-US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USA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46.9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USA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86.1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Japan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31.0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FF0000"/>
                          </a:solidFill>
                        </a:rPr>
                        <a:t>Japan</a:t>
                      </a:r>
                      <a:endParaRPr lang="en-US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FF0000"/>
                          </a:solidFill>
                        </a:rPr>
                        <a:t>43.5</a:t>
                      </a:r>
                      <a:endParaRPr lang="en-US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Russia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26.2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FF0000"/>
                          </a:solidFill>
                        </a:rPr>
                        <a:t>Indonesia</a:t>
                      </a:r>
                      <a:endParaRPr lang="en-US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FF0000"/>
                          </a:solidFill>
                        </a:rPr>
                        <a:t>35.0</a:t>
                      </a:r>
                      <a:endParaRPr lang="en-US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Indonesia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17.1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Brazil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33.4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Brazil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14.1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Russia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32.7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2C3B0-7A51-4206-BE1B-D09D6643526E}" type="datetime3">
              <a:rPr lang="en-US" smtClean="0"/>
              <a:pPr/>
              <a:t>7 October 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ASTRI Proprietary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BCE4BA-D15F-4CC0-80CB-76BBE2F9E09F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685800" y="5285601"/>
            <a:ext cx="113364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Source: WHO</a:t>
            </a:r>
            <a:endParaRPr lang="en-US" sz="1200" dirty="0"/>
          </a:p>
        </p:txBody>
      </p:sp>
      <p:sp>
        <p:nvSpPr>
          <p:cNvPr id="8" name="TextBox 7"/>
          <p:cNvSpPr txBox="1"/>
          <p:nvPr/>
        </p:nvSpPr>
        <p:spPr>
          <a:xfrm>
            <a:off x="453736" y="1367135"/>
            <a:ext cx="608192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u="sng" dirty="0" smtClean="0">
                <a:solidFill>
                  <a:schemeClr val="accent2">
                    <a:lumMod val="75000"/>
                  </a:schemeClr>
                </a:solidFill>
              </a:rPr>
              <a:t>Nation’s Population Over 60 (in millions)</a:t>
            </a:r>
            <a:endParaRPr lang="en-US" sz="2400" b="1" u="sng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40439345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Angles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Grek" typeface="Arial"/>
        <a:font script="Cyrl" typeface="Arial"/>
        <a:font script="Jpan" typeface="ＭＳ Ｐ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ngle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0400000"/>
            </a:lightRig>
          </a:scene3d>
          <a:sp3d contourW="6350">
            <a:bevelT w="41275" h="19050" prst="angle"/>
            <a:contourClr>
              <a:schemeClr val="phClr">
                <a:shade val="25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6315</TotalTime>
  <Words>738</Words>
  <Application>Microsoft Office PowerPoint</Application>
  <PresentationFormat>On-screen Show (4:3)</PresentationFormat>
  <Paragraphs>216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TeleHealth : A Key Technology Initiative </vt:lpstr>
      <vt:lpstr>Agenda</vt:lpstr>
      <vt:lpstr>TeleHealth – Definition</vt:lpstr>
      <vt:lpstr>Vision &amp; Mission – Telehealth KTI</vt:lpstr>
      <vt:lpstr>TeleHealth Case Study:  Veterans Affairs</vt:lpstr>
      <vt:lpstr>TeleHealth Case Study: Scotland</vt:lpstr>
      <vt:lpstr>TeleHealth Potential Impact for Hong Kong</vt:lpstr>
      <vt:lpstr>TeleHealth World Market</vt:lpstr>
      <vt:lpstr>The market will be in Asia…</vt:lpstr>
      <vt:lpstr>TeleHealth Roadmap</vt:lpstr>
      <vt:lpstr>Continua Connectivity Standards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jack</dc:creator>
  <cp:lastModifiedBy>peteryum</cp:lastModifiedBy>
  <cp:revision>519</cp:revision>
  <dcterms:created xsi:type="dcterms:W3CDTF">2010-06-18T13:11:36Z</dcterms:created>
  <dcterms:modified xsi:type="dcterms:W3CDTF">2010-10-07T07:26:51Z</dcterms:modified>
</cp:coreProperties>
</file>