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23"/>
  </p:notesMasterIdLst>
  <p:handoutMasterIdLst>
    <p:handoutMasterId r:id="rId24"/>
  </p:handoutMasterIdLst>
  <p:sldIdLst>
    <p:sldId id="546" r:id="rId2"/>
    <p:sldId id="547" r:id="rId3"/>
    <p:sldId id="499" r:id="rId4"/>
    <p:sldId id="486" r:id="rId5"/>
    <p:sldId id="487" r:id="rId6"/>
    <p:sldId id="543" r:id="rId7"/>
    <p:sldId id="544" r:id="rId8"/>
    <p:sldId id="475" r:id="rId9"/>
    <p:sldId id="542" r:id="rId10"/>
    <p:sldId id="527" r:id="rId11"/>
    <p:sldId id="529" r:id="rId12"/>
    <p:sldId id="538" r:id="rId13"/>
    <p:sldId id="540" r:id="rId14"/>
    <p:sldId id="553" r:id="rId15"/>
    <p:sldId id="548" r:id="rId16"/>
    <p:sldId id="549" r:id="rId17"/>
    <p:sldId id="551" r:id="rId18"/>
    <p:sldId id="552" r:id="rId19"/>
    <p:sldId id="554" r:id="rId20"/>
    <p:sldId id="555" r:id="rId21"/>
    <p:sldId id="545" r:id="rId22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Arial" charset="0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Arial" charset="0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Arial" charset="0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Arial" charset="0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8481" autoAdjust="0"/>
    <p:restoredTop sz="86486" autoAdjust="0"/>
  </p:normalViewPr>
  <p:slideViewPr>
    <p:cSldViewPr>
      <p:cViewPr>
        <p:scale>
          <a:sx n="90" d="100"/>
          <a:sy n="90" d="100"/>
        </p:scale>
        <p:origin x="-40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1758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2592" y="-78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7D6C8C-3E2D-417C-B829-865F75084FBA}" type="doc">
      <dgm:prSet loTypeId="urn:microsoft.com/office/officeart/2005/8/layout/arrow2" loCatId="process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EA78E6CA-1B69-43F3-AE49-2D88C46C4C51}">
      <dgm:prSet phldrT="[Text]" custT="1"/>
      <dgm:spPr/>
      <dgm:t>
        <a:bodyPr/>
        <a:lstStyle/>
        <a:p>
          <a:endParaRPr lang="en-US" sz="1200" dirty="0"/>
        </a:p>
      </dgm:t>
    </dgm:pt>
    <dgm:pt modelId="{C07D1A56-8BCE-48AD-A501-B02C6E1EF1E1}" type="parTrans" cxnId="{CE596259-B9EF-46E8-855D-235744AE24C3}">
      <dgm:prSet/>
      <dgm:spPr/>
      <dgm:t>
        <a:bodyPr/>
        <a:lstStyle/>
        <a:p>
          <a:endParaRPr lang="en-US"/>
        </a:p>
      </dgm:t>
    </dgm:pt>
    <dgm:pt modelId="{C0AD8864-618D-4A07-8D5A-B902D63097D6}" type="sibTrans" cxnId="{CE596259-B9EF-46E8-855D-235744AE24C3}">
      <dgm:prSet/>
      <dgm:spPr/>
      <dgm:t>
        <a:bodyPr/>
        <a:lstStyle/>
        <a:p>
          <a:endParaRPr lang="en-US"/>
        </a:p>
      </dgm:t>
    </dgm:pt>
    <dgm:pt modelId="{A5C76FB7-69C2-48F7-B723-07C0F89B8BF4}">
      <dgm:prSet phldrT="[Text]"/>
      <dgm:spPr/>
      <dgm:t>
        <a:bodyPr/>
        <a:lstStyle/>
        <a:p>
          <a:endParaRPr lang="en-US" dirty="0"/>
        </a:p>
      </dgm:t>
    </dgm:pt>
    <dgm:pt modelId="{7FB5F309-611C-424C-ADD3-553A784297F5}" type="parTrans" cxnId="{FAAE2FB0-EAD7-4336-B819-6F6CCB6B7380}">
      <dgm:prSet/>
      <dgm:spPr/>
      <dgm:t>
        <a:bodyPr/>
        <a:lstStyle/>
        <a:p>
          <a:endParaRPr lang="en-US"/>
        </a:p>
      </dgm:t>
    </dgm:pt>
    <dgm:pt modelId="{B88A0149-BCFD-46E9-B0DC-D0D81E4E52D0}" type="sibTrans" cxnId="{FAAE2FB0-EAD7-4336-B819-6F6CCB6B7380}">
      <dgm:prSet/>
      <dgm:spPr/>
      <dgm:t>
        <a:bodyPr/>
        <a:lstStyle/>
        <a:p>
          <a:endParaRPr lang="en-US"/>
        </a:p>
      </dgm:t>
    </dgm:pt>
    <dgm:pt modelId="{71A6E63C-26A4-4D01-A2B9-2940BACA0D11}">
      <dgm:prSet phldrT="[Text]"/>
      <dgm:spPr/>
      <dgm:t>
        <a:bodyPr/>
        <a:lstStyle/>
        <a:p>
          <a:endParaRPr lang="en-US" dirty="0"/>
        </a:p>
      </dgm:t>
    </dgm:pt>
    <dgm:pt modelId="{B3685E09-252A-41A4-BF91-68FFCD6B5B10}" type="parTrans" cxnId="{3188C862-5C6E-40FE-80B9-A87F04704D06}">
      <dgm:prSet/>
      <dgm:spPr/>
      <dgm:t>
        <a:bodyPr/>
        <a:lstStyle/>
        <a:p>
          <a:endParaRPr lang="en-US"/>
        </a:p>
      </dgm:t>
    </dgm:pt>
    <dgm:pt modelId="{458746BF-CBFE-4DA7-B952-3DF970B15552}" type="sibTrans" cxnId="{3188C862-5C6E-40FE-80B9-A87F04704D06}">
      <dgm:prSet/>
      <dgm:spPr/>
      <dgm:t>
        <a:bodyPr/>
        <a:lstStyle/>
        <a:p>
          <a:endParaRPr lang="en-US"/>
        </a:p>
      </dgm:t>
    </dgm:pt>
    <dgm:pt modelId="{F9093ADC-260E-4C1C-A57D-AFFE813C3812}">
      <dgm:prSet phldrT="[Text]" custT="1"/>
      <dgm:spPr/>
      <dgm:t>
        <a:bodyPr/>
        <a:lstStyle/>
        <a:p>
          <a:endParaRPr lang="en-US" sz="800" dirty="0"/>
        </a:p>
      </dgm:t>
    </dgm:pt>
    <dgm:pt modelId="{088C63C4-F555-40EA-A7F8-E90A5C71550B}" type="sibTrans" cxnId="{466DD105-85F4-4685-9957-D77090464E79}">
      <dgm:prSet/>
      <dgm:spPr/>
      <dgm:t>
        <a:bodyPr/>
        <a:lstStyle/>
        <a:p>
          <a:endParaRPr lang="en-US"/>
        </a:p>
      </dgm:t>
    </dgm:pt>
    <dgm:pt modelId="{2707EFDD-FCAE-43E7-8208-300976493383}" type="parTrans" cxnId="{466DD105-85F4-4685-9957-D77090464E79}">
      <dgm:prSet/>
      <dgm:spPr/>
      <dgm:t>
        <a:bodyPr/>
        <a:lstStyle/>
        <a:p>
          <a:endParaRPr lang="en-US"/>
        </a:p>
      </dgm:t>
    </dgm:pt>
    <dgm:pt modelId="{CE83EDA9-E75C-43A7-8FCF-8099A39E1A22}">
      <dgm:prSet/>
      <dgm:spPr/>
      <dgm:t>
        <a:bodyPr/>
        <a:lstStyle/>
        <a:p>
          <a:endParaRPr lang="en-US"/>
        </a:p>
      </dgm:t>
    </dgm:pt>
    <dgm:pt modelId="{05DFD280-734D-4909-A407-A7C2A58B2775}" type="parTrans" cxnId="{6E361C93-CF6A-4019-932D-9DB737802A94}">
      <dgm:prSet/>
      <dgm:spPr/>
      <dgm:t>
        <a:bodyPr/>
        <a:lstStyle/>
        <a:p>
          <a:endParaRPr lang="en-US"/>
        </a:p>
      </dgm:t>
    </dgm:pt>
    <dgm:pt modelId="{820E2ED8-4292-4BFA-8D0B-E2970585C102}" type="sibTrans" cxnId="{6E361C93-CF6A-4019-932D-9DB737802A94}">
      <dgm:prSet/>
      <dgm:spPr/>
      <dgm:t>
        <a:bodyPr/>
        <a:lstStyle/>
        <a:p>
          <a:endParaRPr lang="en-US"/>
        </a:p>
      </dgm:t>
    </dgm:pt>
    <dgm:pt modelId="{F59D33A3-9FE3-45DB-861F-8A892634FD40}">
      <dgm:prSet/>
      <dgm:spPr/>
      <dgm:t>
        <a:bodyPr/>
        <a:lstStyle/>
        <a:p>
          <a:endParaRPr lang="en-US"/>
        </a:p>
      </dgm:t>
    </dgm:pt>
    <dgm:pt modelId="{C58728AB-FFE0-4F83-AE7B-C9319D74E080}" type="parTrans" cxnId="{E09E8C16-F396-4747-9AE9-DA08E3D8084C}">
      <dgm:prSet/>
      <dgm:spPr/>
      <dgm:t>
        <a:bodyPr/>
        <a:lstStyle/>
        <a:p>
          <a:endParaRPr lang="en-US"/>
        </a:p>
      </dgm:t>
    </dgm:pt>
    <dgm:pt modelId="{0CAE20AB-676E-498E-86DB-E9D502282CFC}" type="sibTrans" cxnId="{E09E8C16-F396-4747-9AE9-DA08E3D8084C}">
      <dgm:prSet/>
      <dgm:spPr/>
      <dgm:t>
        <a:bodyPr/>
        <a:lstStyle/>
        <a:p>
          <a:endParaRPr lang="en-US"/>
        </a:p>
      </dgm:t>
    </dgm:pt>
    <dgm:pt modelId="{69644BC5-A599-4025-B114-B9D1ED8BF3A8}">
      <dgm:prSet/>
      <dgm:spPr/>
      <dgm:t>
        <a:bodyPr/>
        <a:lstStyle/>
        <a:p>
          <a:endParaRPr lang="en-US"/>
        </a:p>
      </dgm:t>
    </dgm:pt>
    <dgm:pt modelId="{3B7C6BAF-9A13-4761-98B9-CBE9E5DA5CC9}" type="parTrans" cxnId="{9D192650-520C-450F-B216-D72F3B243C18}">
      <dgm:prSet/>
      <dgm:spPr/>
      <dgm:t>
        <a:bodyPr/>
        <a:lstStyle/>
        <a:p>
          <a:endParaRPr lang="en-US"/>
        </a:p>
      </dgm:t>
    </dgm:pt>
    <dgm:pt modelId="{DFC0EBC9-3DFC-4B5B-BDFB-983B6E40D284}" type="sibTrans" cxnId="{9D192650-520C-450F-B216-D72F3B243C18}">
      <dgm:prSet/>
      <dgm:spPr/>
      <dgm:t>
        <a:bodyPr/>
        <a:lstStyle/>
        <a:p>
          <a:endParaRPr lang="en-US"/>
        </a:p>
      </dgm:t>
    </dgm:pt>
    <dgm:pt modelId="{EB83C401-D46B-40E4-A1AF-60B4E1C1E738}">
      <dgm:prSet phldrT="[Text]"/>
      <dgm:spPr/>
      <dgm:t>
        <a:bodyPr/>
        <a:lstStyle/>
        <a:p>
          <a:endParaRPr lang="en-US" dirty="0"/>
        </a:p>
      </dgm:t>
    </dgm:pt>
    <dgm:pt modelId="{186D87C6-D6D8-42FB-95E3-0BBBA929BD14}" type="sibTrans" cxnId="{A7EFE734-7B34-42DA-8D8C-D728D943DBEF}">
      <dgm:prSet/>
      <dgm:spPr/>
      <dgm:t>
        <a:bodyPr/>
        <a:lstStyle/>
        <a:p>
          <a:endParaRPr lang="en-US"/>
        </a:p>
      </dgm:t>
    </dgm:pt>
    <dgm:pt modelId="{6942E0BA-CB08-49EB-81AF-4759AA077D54}" type="parTrans" cxnId="{A7EFE734-7B34-42DA-8D8C-D728D943DBEF}">
      <dgm:prSet/>
      <dgm:spPr/>
      <dgm:t>
        <a:bodyPr/>
        <a:lstStyle/>
        <a:p>
          <a:endParaRPr lang="en-US"/>
        </a:p>
      </dgm:t>
    </dgm:pt>
    <dgm:pt modelId="{989FA3A0-4AB7-4A08-9D2C-2D789ADCAC42}">
      <dgm:prSet/>
      <dgm:spPr/>
      <dgm:t>
        <a:bodyPr/>
        <a:lstStyle/>
        <a:p>
          <a:endParaRPr lang="en-US"/>
        </a:p>
      </dgm:t>
    </dgm:pt>
    <dgm:pt modelId="{18D3513C-7912-4BBD-9C2E-1852117C8B27}" type="parTrans" cxnId="{7021DBB8-D3F5-4DDB-B53A-69834F30FFC5}">
      <dgm:prSet/>
      <dgm:spPr/>
      <dgm:t>
        <a:bodyPr/>
        <a:lstStyle/>
        <a:p>
          <a:endParaRPr lang="en-US"/>
        </a:p>
      </dgm:t>
    </dgm:pt>
    <dgm:pt modelId="{2A7F91BD-1956-4CF9-B806-1AB44C34C5C9}" type="sibTrans" cxnId="{7021DBB8-D3F5-4DDB-B53A-69834F30FFC5}">
      <dgm:prSet/>
      <dgm:spPr/>
      <dgm:t>
        <a:bodyPr/>
        <a:lstStyle/>
        <a:p>
          <a:endParaRPr lang="en-US"/>
        </a:p>
      </dgm:t>
    </dgm:pt>
    <dgm:pt modelId="{7798DB43-C9CD-43B3-B5BB-7CDB32D7BFF8}" type="pres">
      <dgm:prSet presAssocID="{877D6C8C-3E2D-417C-B829-865F75084FBA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2DCF77-813C-4AA8-9A95-0412EDBD662E}" type="pres">
      <dgm:prSet presAssocID="{877D6C8C-3E2D-417C-B829-865F75084FBA}" presName="arrow" presStyleLbl="bgShp" presStyleIdx="0" presStyleCnt="1" custLinFactNeighborX="-2499" custLinFactNeighborY="-19299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</dgm:pt>
    <dgm:pt modelId="{A427C771-4FB2-4C8C-9963-D992A0107865}" type="pres">
      <dgm:prSet presAssocID="{877D6C8C-3E2D-417C-B829-865F75084FBA}" presName="arrowDiagram5" presStyleCnt="0"/>
      <dgm:spPr/>
    </dgm:pt>
    <dgm:pt modelId="{B5852CA4-5733-4C97-96F4-14FB3D17BB20}" type="pres">
      <dgm:prSet presAssocID="{F9093ADC-260E-4C1C-A57D-AFFE813C3812}" presName="bullet5a" presStyleLbl="node1" presStyleIdx="0" presStyleCnt="5" custLinFactX="9806" custLinFactY="-220643" custLinFactNeighborX="100000" custLinFactNeighborY="-300000"/>
      <dgm:spPr>
        <a:solidFill>
          <a:schemeClr val="lt1">
            <a:hueOff val="0"/>
            <a:satOff val="0"/>
            <a:lumOff val="0"/>
          </a:schemeClr>
        </a:solidFill>
        <a:ln>
          <a:solidFill>
            <a:schemeClr val="tx1"/>
          </a:solidFill>
        </a:ln>
      </dgm:spPr>
    </dgm:pt>
    <dgm:pt modelId="{349020FC-7EB7-44F7-B32C-F37407BAD9B7}" type="pres">
      <dgm:prSet presAssocID="{F9093ADC-260E-4C1C-A57D-AFFE813C3812}" presName="textBox5a" presStyleLbl="revTx" presStyleIdx="0" presStyleCnt="5" custScaleX="1614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48BCEB-72A9-45AE-8262-F8A3C29F2F48}" type="pres">
      <dgm:prSet presAssocID="{EA78E6CA-1B69-43F3-AE49-2D88C46C4C51}" presName="bullet5b" presStyleLbl="node1" presStyleIdx="1" presStyleCnt="5" custLinFactX="61814" custLinFactY="-134440" custLinFactNeighborX="100000" custLinFactNeighborY="-200000"/>
      <dgm:spPr>
        <a:solidFill>
          <a:schemeClr val="lt1">
            <a:hueOff val="0"/>
            <a:satOff val="0"/>
            <a:lumOff val="0"/>
          </a:schemeClr>
        </a:solidFill>
        <a:ln>
          <a:solidFill>
            <a:schemeClr val="tx1"/>
          </a:solidFill>
        </a:ln>
      </dgm:spPr>
    </dgm:pt>
    <dgm:pt modelId="{09579EA4-664C-4930-BF28-3C6BC6DF304C}" type="pres">
      <dgm:prSet presAssocID="{EA78E6CA-1B69-43F3-AE49-2D88C46C4C51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86617D-18F0-4007-8787-12E7A8C5EF9D}" type="pres">
      <dgm:prSet presAssocID="{EB83C401-D46B-40E4-A1AF-60B4E1C1E738}" presName="bullet5c" presStyleLbl="node1" presStyleIdx="2" presStyleCnt="5" custLinFactX="70834" custLinFactY="-100000" custLinFactNeighborX="100000" custLinFactNeighborY="-131134"/>
      <dgm:spPr>
        <a:solidFill>
          <a:schemeClr val="lt1">
            <a:hueOff val="0"/>
            <a:satOff val="0"/>
            <a:lumOff val="0"/>
          </a:schemeClr>
        </a:solidFill>
        <a:ln>
          <a:solidFill>
            <a:schemeClr val="tx1"/>
          </a:solidFill>
        </a:ln>
      </dgm:spPr>
    </dgm:pt>
    <dgm:pt modelId="{AB20174E-E495-4730-AE63-1897EB34642C}" type="pres">
      <dgm:prSet presAssocID="{EB83C401-D46B-40E4-A1AF-60B4E1C1E738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C4B81B-690A-4EF3-90CC-C51755DD90BA}" type="pres">
      <dgm:prSet presAssocID="{A5C76FB7-69C2-48F7-B723-07C0F89B8BF4}" presName="bullet5d" presStyleLbl="node1" presStyleIdx="3" presStyleCnt="5" custLinFactX="42738" custLinFactY="-85796" custLinFactNeighborX="100000" custLinFactNeighborY="-100000"/>
      <dgm:spPr>
        <a:solidFill>
          <a:schemeClr val="lt1">
            <a:hueOff val="0"/>
            <a:satOff val="0"/>
            <a:lumOff val="0"/>
          </a:schemeClr>
        </a:solidFill>
        <a:ln>
          <a:solidFill>
            <a:schemeClr val="tx1"/>
          </a:solidFill>
        </a:ln>
      </dgm:spPr>
    </dgm:pt>
    <dgm:pt modelId="{4A9CD9B9-797D-4BDE-879E-0899A105FFE7}" type="pres">
      <dgm:prSet presAssocID="{A5C76FB7-69C2-48F7-B723-07C0F89B8BF4}" presName="textBox5d" presStyleLbl="revTx" presStyleIdx="3" presStyleCnt="5" custLinFactNeighborX="-1876" custLinFactNeighborY="-7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9C7208-B1C6-4251-80F5-8D05FE3AF551}" type="pres">
      <dgm:prSet presAssocID="{71A6E63C-26A4-4D01-A2B9-2940BACA0D11}" presName="bullet5e" presStyleLbl="node1" presStyleIdx="4" presStyleCnt="5" custLinFactX="13285" custLinFactY="-49297" custLinFactNeighborX="100000" custLinFactNeighborY="-100000"/>
      <dgm:spPr>
        <a:solidFill>
          <a:schemeClr val="lt1">
            <a:hueOff val="0"/>
            <a:satOff val="0"/>
            <a:lumOff val="0"/>
          </a:schemeClr>
        </a:solidFill>
        <a:ln>
          <a:solidFill>
            <a:schemeClr val="tx1"/>
          </a:solidFill>
        </a:ln>
      </dgm:spPr>
    </dgm:pt>
    <dgm:pt modelId="{35550C6A-C14D-47C8-AB1D-267F11020D8A}" type="pres">
      <dgm:prSet presAssocID="{71A6E63C-26A4-4D01-A2B9-2940BACA0D11}" presName="textBox5e" presStyleLbl="revTx" presStyleIdx="4" presStyleCnt="5" custLinFactNeighborX="-1252" custLinFactNeighborY="83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88C862-5C6E-40FE-80B9-A87F04704D06}" srcId="{877D6C8C-3E2D-417C-B829-865F75084FBA}" destId="{71A6E63C-26A4-4D01-A2B9-2940BACA0D11}" srcOrd="4" destOrd="0" parTransId="{B3685E09-252A-41A4-BF91-68FFCD6B5B10}" sibTransId="{458746BF-CBFE-4DA7-B952-3DF970B15552}"/>
    <dgm:cxn modelId="{6E361C93-CF6A-4019-932D-9DB737802A94}" srcId="{877D6C8C-3E2D-417C-B829-865F75084FBA}" destId="{CE83EDA9-E75C-43A7-8FCF-8099A39E1A22}" srcOrd="5" destOrd="0" parTransId="{05DFD280-734D-4909-A407-A7C2A58B2775}" sibTransId="{820E2ED8-4292-4BFA-8D0B-E2970585C102}"/>
    <dgm:cxn modelId="{BDF5564A-77C6-4D79-AD5E-30207433DB19}" type="presOf" srcId="{877D6C8C-3E2D-417C-B829-865F75084FBA}" destId="{7798DB43-C9CD-43B3-B5BB-7CDB32D7BFF8}" srcOrd="0" destOrd="0" presId="urn:microsoft.com/office/officeart/2005/8/layout/arrow2"/>
    <dgm:cxn modelId="{7021DBB8-D3F5-4DDB-B53A-69834F30FFC5}" srcId="{877D6C8C-3E2D-417C-B829-865F75084FBA}" destId="{989FA3A0-4AB7-4A08-9D2C-2D789ADCAC42}" srcOrd="8" destOrd="0" parTransId="{18D3513C-7912-4BBD-9C2E-1852117C8B27}" sibTransId="{2A7F91BD-1956-4CF9-B806-1AB44C34C5C9}"/>
    <dgm:cxn modelId="{466DD105-85F4-4685-9957-D77090464E79}" srcId="{877D6C8C-3E2D-417C-B829-865F75084FBA}" destId="{F9093ADC-260E-4C1C-A57D-AFFE813C3812}" srcOrd="0" destOrd="0" parTransId="{2707EFDD-FCAE-43E7-8208-300976493383}" sibTransId="{088C63C4-F555-40EA-A7F8-E90A5C71550B}"/>
    <dgm:cxn modelId="{F5805B3A-1366-472B-8342-4C00FEB248C8}" type="presOf" srcId="{EB83C401-D46B-40E4-A1AF-60B4E1C1E738}" destId="{AB20174E-E495-4730-AE63-1897EB34642C}" srcOrd="0" destOrd="0" presId="urn:microsoft.com/office/officeart/2005/8/layout/arrow2"/>
    <dgm:cxn modelId="{718D6CD1-128C-41BB-A866-EACEF7EEAA4E}" type="presOf" srcId="{A5C76FB7-69C2-48F7-B723-07C0F89B8BF4}" destId="{4A9CD9B9-797D-4BDE-879E-0899A105FFE7}" srcOrd="0" destOrd="0" presId="urn:microsoft.com/office/officeart/2005/8/layout/arrow2"/>
    <dgm:cxn modelId="{E09E8C16-F396-4747-9AE9-DA08E3D8084C}" srcId="{877D6C8C-3E2D-417C-B829-865F75084FBA}" destId="{F59D33A3-9FE3-45DB-861F-8A892634FD40}" srcOrd="6" destOrd="0" parTransId="{C58728AB-FFE0-4F83-AE7B-C9319D74E080}" sibTransId="{0CAE20AB-676E-498E-86DB-E9D502282CFC}"/>
    <dgm:cxn modelId="{9D192650-520C-450F-B216-D72F3B243C18}" srcId="{877D6C8C-3E2D-417C-B829-865F75084FBA}" destId="{69644BC5-A599-4025-B114-B9D1ED8BF3A8}" srcOrd="7" destOrd="0" parTransId="{3B7C6BAF-9A13-4761-98B9-CBE9E5DA5CC9}" sibTransId="{DFC0EBC9-3DFC-4B5B-BDFB-983B6E40D284}"/>
    <dgm:cxn modelId="{CE596259-B9EF-46E8-855D-235744AE24C3}" srcId="{877D6C8C-3E2D-417C-B829-865F75084FBA}" destId="{EA78E6CA-1B69-43F3-AE49-2D88C46C4C51}" srcOrd="1" destOrd="0" parTransId="{C07D1A56-8BCE-48AD-A501-B02C6E1EF1E1}" sibTransId="{C0AD8864-618D-4A07-8D5A-B902D63097D6}"/>
    <dgm:cxn modelId="{5DDDDAFA-56F5-4CCD-A480-246B274D8C5F}" type="presOf" srcId="{71A6E63C-26A4-4D01-A2B9-2940BACA0D11}" destId="{35550C6A-C14D-47C8-AB1D-267F11020D8A}" srcOrd="0" destOrd="0" presId="urn:microsoft.com/office/officeart/2005/8/layout/arrow2"/>
    <dgm:cxn modelId="{FAAE2FB0-EAD7-4336-B819-6F6CCB6B7380}" srcId="{877D6C8C-3E2D-417C-B829-865F75084FBA}" destId="{A5C76FB7-69C2-48F7-B723-07C0F89B8BF4}" srcOrd="3" destOrd="0" parTransId="{7FB5F309-611C-424C-ADD3-553A784297F5}" sibTransId="{B88A0149-BCFD-46E9-B0DC-D0D81E4E52D0}"/>
    <dgm:cxn modelId="{A7EFE734-7B34-42DA-8D8C-D728D943DBEF}" srcId="{877D6C8C-3E2D-417C-B829-865F75084FBA}" destId="{EB83C401-D46B-40E4-A1AF-60B4E1C1E738}" srcOrd="2" destOrd="0" parTransId="{6942E0BA-CB08-49EB-81AF-4759AA077D54}" sibTransId="{186D87C6-D6D8-42FB-95E3-0BBBA929BD14}"/>
    <dgm:cxn modelId="{93FF4F30-A977-413D-A971-843063FDFB5C}" type="presOf" srcId="{EA78E6CA-1B69-43F3-AE49-2D88C46C4C51}" destId="{09579EA4-664C-4930-BF28-3C6BC6DF304C}" srcOrd="0" destOrd="0" presId="urn:microsoft.com/office/officeart/2005/8/layout/arrow2"/>
    <dgm:cxn modelId="{30E4FA04-521C-4EEB-A982-4AF8E3DFF42C}" type="presOf" srcId="{F9093ADC-260E-4C1C-A57D-AFFE813C3812}" destId="{349020FC-7EB7-44F7-B32C-F37407BAD9B7}" srcOrd="0" destOrd="0" presId="urn:microsoft.com/office/officeart/2005/8/layout/arrow2"/>
    <dgm:cxn modelId="{0FFC7ED4-1C3A-420F-B2B4-774A74D12193}" type="presParOf" srcId="{7798DB43-C9CD-43B3-B5BB-7CDB32D7BFF8}" destId="{622DCF77-813C-4AA8-9A95-0412EDBD662E}" srcOrd="0" destOrd="0" presId="urn:microsoft.com/office/officeart/2005/8/layout/arrow2"/>
    <dgm:cxn modelId="{2C7AF85A-27FC-452B-9430-3CCB86B6BFC3}" type="presParOf" srcId="{7798DB43-C9CD-43B3-B5BB-7CDB32D7BFF8}" destId="{A427C771-4FB2-4C8C-9963-D992A0107865}" srcOrd="1" destOrd="0" presId="urn:microsoft.com/office/officeart/2005/8/layout/arrow2"/>
    <dgm:cxn modelId="{F94B833D-E6CF-46BD-9F49-E3BDF280F455}" type="presParOf" srcId="{A427C771-4FB2-4C8C-9963-D992A0107865}" destId="{B5852CA4-5733-4C97-96F4-14FB3D17BB20}" srcOrd="0" destOrd="0" presId="urn:microsoft.com/office/officeart/2005/8/layout/arrow2"/>
    <dgm:cxn modelId="{0BE79BB5-585B-4B45-968A-1502B432447C}" type="presParOf" srcId="{A427C771-4FB2-4C8C-9963-D992A0107865}" destId="{349020FC-7EB7-44F7-B32C-F37407BAD9B7}" srcOrd="1" destOrd="0" presId="urn:microsoft.com/office/officeart/2005/8/layout/arrow2"/>
    <dgm:cxn modelId="{3D62EDDD-0CAF-48D1-8CE9-6A21B7C40629}" type="presParOf" srcId="{A427C771-4FB2-4C8C-9963-D992A0107865}" destId="{7748BCEB-72A9-45AE-8262-F8A3C29F2F48}" srcOrd="2" destOrd="0" presId="urn:microsoft.com/office/officeart/2005/8/layout/arrow2"/>
    <dgm:cxn modelId="{20912705-2FF9-4A9A-B3A9-7DE4A038278A}" type="presParOf" srcId="{A427C771-4FB2-4C8C-9963-D992A0107865}" destId="{09579EA4-664C-4930-BF28-3C6BC6DF304C}" srcOrd="3" destOrd="0" presId="urn:microsoft.com/office/officeart/2005/8/layout/arrow2"/>
    <dgm:cxn modelId="{A783BA70-B391-46A4-A3D9-FDD378F760DB}" type="presParOf" srcId="{A427C771-4FB2-4C8C-9963-D992A0107865}" destId="{1E86617D-18F0-4007-8787-12E7A8C5EF9D}" srcOrd="4" destOrd="0" presId="urn:microsoft.com/office/officeart/2005/8/layout/arrow2"/>
    <dgm:cxn modelId="{C5B5156F-39AE-4D17-A662-80272337A24D}" type="presParOf" srcId="{A427C771-4FB2-4C8C-9963-D992A0107865}" destId="{AB20174E-E495-4730-AE63-1897EB34642C}" srcOrd="5" destOrd="0" presId="urn:microsoft.com/office/officeart/2005/8/layout/arrow2"/>
    <dgm:cxn modelId="{311178CF-7094-4CE4-821E-9C14B0B94BFF}" type="presParOf" srcId="{A427C771-4FB2-4C8C-9963-D992A0107865}" destId="{38C4B81B-690A-4EF3-90CC-C51755DD90BA}" srcOrd="6" destOrd="0" presId="urn:microsoft.com/office/officeart/2005/8/layout/arrow2"/>
    <dgm:cxn modelId="{CC5E0EE5-A02F-447D-A5B8-C97DC041C844}" type="presParOf" srcId="{A427C771-4FB2-4C8C-9963-D992A0107865}" destId="{4A9CD9B9-797D-4BDE-879E-0899A105FFE7}" srcOrd="7" destOrd="0" presId="urn:microsoft.com/office/officeart/2005/8/layout/arrow2"/>
    <dgm:cxn modelId="{7FB62940-A541-4A4C-9864-A24F89062A07}" type="presParOf" srcId="{A427C771-4FB2-4C8C-9963-D992A0107865}" destId="{079C7208-B1C6-4251-80F5-8D05FE3AF551}" srcOrd="8" destOrd="0" presId="urn:microsoft.com/office/officeart/2005/8/layout/arrow2"/>
    <dgm:cxn modelId="{B064CC6E-58B7-42F3-8C7B-6E4070886135}" type="presParOf" srcId="{A427C771-4FB2-4C8C-9963-D992A0107865}" destId="{35550C6A-C14D-47C8-AB1D-267F11020D8A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7D6C8C-3E2D-417C-B829-865F75084FBA}" type="doc">
      <dgm:prSet loTypeId="urn:microsoft.com/office/officeart/2005/8/layout/arrow2" loCatId="process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EA78E6CA-1B69-43F3-AE49-2D88C46C4C51}">
      <dgm:prSet phldrT="[Text]" custT="1"/>
      <dgm:spPr/>
      <dgm:t>
        <a:bodyPr/>
        <a:lstStyle/>
        <a:p>
          <a:endParaRPr lang="en-US" sz="1200" dirty="0"/>
        </a:p>
      </dgm:t>
    </dgm:pt>
    <dgm:pt modelId="{C07D1A56-8BCE-48AD-A501-B02C6E1EF1E1}" type="parTrans" cxnId="{CE596259-B9EF-46E8-855D-235744AE24C3}">
      <dgm:prSet/>
      <dgm:spPr/>
      <dgm:t>
        <a:bodyPr/>
        <a:lstStyle/>
        <a:p>
          <a:endParaRPr lang="en-US"/>
        </a:p>
      </dgm:t>
    </dgm:pt>
    <dgm:pt modelId="{C0AD8864-618D-4A07-8D5A-B902D63097D6}" type="sibTrans" cxnId="{CE596259-B9EF-46E8-855D-235744AE24C3}">
      <dgm:prSet/>
      <dgm:spPr/>
      <dgm:t>
        <a:bodyPr/>
        <a:lstStyle/>
        <a:p>
          <a:endParaRPr lang="en-US"/>
        </a:p>
      </dgm:t>
    </dgm:pt>
    <dgm:pt modelId="{A5C76FB7-69C2-48F7-B723-07C0F89B8BF4}">
      <dgm:prSet phldrT="[Text]"/>
      <dgm:spPr/>
      <dgm:t>
        <a:bodyPr/>
        <a:lstStyle/>
        <a:p>
          <a:endParaRPr lang="en-US" dirty="0"/>
        </a:p>
      </dgm:t>
    </dgm:pt>
    <dgm:pt modelId="{7FB5F309-611C-424C-ADD3-553A784297F5}" type="parTrans" cxnId="{FAAE2FB0-EAD7-4336-B819-6F6CCB6B7380}">
      <dgm:prSet/>
      <dgm:spPr/>
      <dgm:t>
        <a:bodyPr/>
        <a:lstStyle/>
        <a:p>
          <a:endParaRPr lang="en-US"/>
        </a:p>
      </dgm:t>
    </dgm:pt>
    <dgm:pt modelId="{B88A0149-BCFD-46E9-B0DC-D0D81E4E52D0}" type="sibTrans" cxnId="{FAAE2FB0-EAD7-4336-B819-6F6CCB6B7380}">
      <dgm:prSet/>
      <dgm:spPr/>
      <dgm:t>
        <a:bodyPr/>
        <a:lstStyle/>
        <a:p>
          <a:endParaRPr lang="en-US"/>
        </a:p>
      </dgm:t>
    </dgm:pt>
    <dgm:pt modelId="{71A6E63C-26A4-4D01-A2B9-2940BACA0D11}">
      <dgm:prSet phldrT="[Text]"/>
      <dgm:spPr/>
      <dgm:t>
        <a:bodyPr/>
        <a:lstStyle/>
        <a:p>
          <a:endParaRPr lang="en-US" dirty="0"/>
        </a:p>
      </dgm:t>
    </dgm:pt>
    <dgm:pt modelId="{B3685E09-252A-41A4-BF91-68FFCD6B5B10}" type="parTrans" cxnId="{3188C862-5C6E-40FE-80B9-A87F04704D06}">
      <dgm:prSet/>
      <dgm:spPr/>
      <dgm:t>
        <a:bodyPr/>
        <a:lstStyle/>
        <a:p>
          <a:endParaRPr lang="en-US"/>
        </a:p>
      </dgm:t>
    </dgm:pt>
    <dgm:pt modelId="{458746BF-CBFE-4DA7-B952-3DF970B15552}" type="sibTrans" cxnId="{3188C862-5C6E-40FE-80B9-A87F04704D06}">
      <dgm:prSet/>
      <dgm:spPr/>
      <dgm:t>
        <a:bodyPr/>
        <a:lstStyle/>
        <a:p>
          <a:endParaRPr lang="en-US"/>
        </a:p>
      </dgm:t>
    </dgm:pt>
    <dgm:pt modelId="{F9093ADC-260E-4C1C-A57D-AFFE813C3812}">
      <dgm:prSet phldrT="[Text]" custT="1"/>
      <dgm:spPr/>
      <dgm:t>
        <a:bodyPr/>
        <a:lstStyle/>
        <a:p>
          <a:endParaRPr lang="en-US" sz="800" dirty="0"/>
        </a:p>
      </dgm:t>
    </dgm:pt>
    <dgm:pt modelId="{088C63C4-F555-40EA-A7F8-E90A5C71550B}" type="sibTrans" cxnId="{466DD105-85F4-4685-9957-D77090464E79}">
      <dgm:prSet/>
      <dgm:spPr/>
      <dgm:t>
        <a:bodyPr/>
        <a:lstStyle/>
        <a:p>
          <a:endParaRPr lang="en-US"/>
        </a:p>
      </dgm:t>
    </dgm:pt>
    <dgm:pt modelId="{2707EFDD-FCAE-43E7-8208-300976493383}" type="parTrans" cxnId="{466DD105-85F4-4685-9957-D77090464E79}">
      <dgm:prSet/>
      <dgm:spPr/>
      <dgm:t>
        <a:bodyPr/>
        <a:lstStyle/>
        <a:p>
          <a:endParaRPr lang="en-US"/>
        </a:p>
      </dgm:t>
    </dgm:pt>
    <dgm:pt modelId="{CE83EDA9-E75C-43A7-8FCF-8099A39E1A22}">
      <dgm:prSet/>
      <dgm:spPr/>
      <dgm:t>
        <a:bodyPr/>
        <a:lstStyle/>
        <a:p>
          <a:endParaRPr lang="en-US"/>
        </a:p>
      </dgm:t>
    </dgm:pt>
    <dgm:pt modelId="{05DFD280-734D-4909-A407-A7C2A58B2775}" type="parTrans" cxnId="{6E361C93-CF6A-4019-932D-9DB737802A94}">
      <dgm:prSet/>
      <dgm:spPr/>
      <dgm:t>
        <a:bodyPr/>
        <a:lstStyle/>
        <a:p>
          <a:endParaRPr lang="en-US"/>
        </a:p>
      </dgm:t>
    </dgm:pt>
    <dgm:pt modelId="{820E2ED8-4292-4BFA-8D0B-E2970585C102}" type="sibTrans" cxnId="{6E361C93-CF6A-4019-932D-9DB737802A94}">
      <dgm:prSet/>
      <dgm:spPr/>
      <dgm:t>
        <a:bodyPr/>
        <a:lstStyle/>
        <a:p>
          <a:endParaRPr lang="en-US"/>
        </a:p>
      </dgm:t>
    </dgm:pt>
    <dgm:pt modelId="{F59D33A3-9FE3-45DB-861F-8A892634FD40}">
      <dgm:prSet/>
      <dgm:spPr/>
      <dgm:t>
        <a:bodyPr/>
        <a:lstStyle/>
        <a:p>
          <a:endParaRPr lang="en-US"/>
        </a:p>
      </dgm:t>
    </dgm:pt>
    <dgm:pt modelId="{C58728AB-FFE0-4F83-AE7B-C9319D74E080}" type="parTrans" cxnId="{E09E8C16-F396-4747-9AE9-DA08E3D8084C}">
      <dgm:prSet/>
      <dgm:spPr/>
      <dgm:t>
        <a:bodyPr/>
        <a:lstStyle/>
        <a:p>
          <a:endParaRPr lang="en-US"/>
        </a:p>
      </dgm:t>
    </dgm:pt>
    <dgm:pt modelId="{0CAE20AB-676E-498E-86DB-E9D502282CFC}" type="sibTrans" cxnId="{E09E8C16-F396-4747-9AE9-DA08E3D8084C}">
      <dgm:prSet/>
      <dgm:spPr/>
      <dgm:t>
        <a:bodyPr/>
        <a:lstStyle/>
        <a:p>
          <a:endParaRPr lang="en-US"/>
        </a:p>
      </dgm:t>
    </dgm:pt>
    <dgm:pt modelId="{69644BC5-A599-4025-B114-B9D1ED8BF3A8}">
      <dgm:prSet/>
      <dgm:spPr/>
      <dgm:t>
        <a:bodyPr/>
        <a:lstStyle/>
        <a:p>
          <a:endParaRPr lang="en-US"/>
        </a:p>
      </dgm:t>
    </dgm:pt>
    <dgm:pt modelId="{3B7C6BAF-9A13-4761-98B9-CBE9E5DA5CC9}" type="parTrans" cxnId="{9D192650-520C-450F-B216-D72F3B243C18}">
      <dgm:prSet/>
      <dgm:spPr/>
      <dgm:t>
        <a:bodyPr/>
        <a:lstStyle/>
        <a:p>
          <a:endParaRPr lang="en-US"/>
        </a:p>
      </dgm:t>
    </dgm:pt>
    <dgm:pt modelId="{DFC0EBC9-3DFC-4B5B-BDFB-983B6E40D284}" type="sibTrans" cxnId="{9D192650-520C-450F-B216-D72F3B243C18}">
      <dgm:prSet/>
      <dgm:spPr/>
      <dgm:t>
        <a:bodyPr/>
        <a:lstStyle/>
        <a:p>
          <a:endParaRPr lang="en-US"/>
        </a:p>
      </dgm:t>
    </dgm:pt>
    <dgm:pt modelId="{EB83C401-D46B-40E4-A1AF-60B4E1C1E738}">
      <dgm:prSet phldrT="[Text]"/>
      <dgm:spPr/>
      <dgm:t>
        <a:bodyPr/>
        <a:lstStyle/>
        <a:p>
          <a:endParaRPr lang="en-US" dirty="0"/>
        </a:p>
      </dgm:t>
    </dgm:pt>
    <dgm:pt modelId="{186D87C6-D6D8-42FB-95E3-0BBBA929BD14}" type="sibTrans" cxnId="{A7EFE734-7B34-42DA-8D8C-D728D943DBEF}">
      <dgm:prSet/>
      <dgm:spPr/>
      <dgm:t>
        <a:bodyPr/>
        <a:lstStyle/>
        <a:p>
          <a:endParaRPr lang="en-US"/>
        </a:p>
      </dgm:t>
    </dgm:pt>
    <dgm:pt modelId="{6942E0BA-CB08-49EB-81AF-4759AA077D54}" type="parTrans" cxnId="{A7EFE734-7B34-42DA-8D8C-D728D943DBEF}">
      <dgm:prSet/>
      <dgm:spPr/>
      <dgm:t>
        <a:bodyPr/>
        <a:lstStyle/>
        <a:p>
          <a:endParaRPr lang="en-US"/>
        </a:p>
      </dgm:t>
    </dgm:pt>
    <dgm:pt modelId="{989FA3A0-4AB7-4A08-9D2C-2D789ADCAC42}">
      <dgm:prSet/>
      <dgm:spPr/>
      <dgm:t>
        <a:bodyPr/>
        <a:lstStyle/>
        <a:p>
          <a:endParaRPr lang="en-US"/>
        </a:p>
      </dgm:t>
    </dgm:pt>
    <dgm:pt modelId="{18D3513C-7912-4BBD-9C2E-1852117C8B27}" type="parTrans" cxnId="{7021DBB8-D3F5-4DDB-B53A-69834F30FFC5}">
      <dgm:prSet/>
      <dgm:spPr/>
      <dgm:t>
        <a:bodyPr/>
        <a:lstStyle/>
        <a:p>
          <a:endParaRPr lang="en-US"/>
        </a:p>
      </dgm:t>
    </dgm:pt>
    <dgm:pt modelId="{2A7F91BD-1956-4CF9-B806-1AB44C34C5C9}" type="sibTrans" cxnId="{7021DBB8-D3F5-4DDB-B53A-69834F30FFC5}">
      <dgm:prSet/>
      <dgm:spPr/>
      <dgm:t>
        <a:bodyPr/>
        <a:lstStyle/>
        <a:p>
          <a:endParaRPr lang="en-US"/>
        </a:p>
      </dgm:t>
    </dgm:pt>
    <dgm:pt modelId="{7798DB43-C9CD-43B3-B5BB-7CDB32D7BFF8}" type="pres">
      <dgm:prSet presAssocID="{877D6C8C-3E2D-417C-B829-865F75084FBA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2DCF77-813C-4AA8-9A95-0412EDBD662E}" type="pres">
      <dgm:prSet presAssocID="{877D6C8C-3E2D-417C-B829-865F75084FBA}" presName="arrow" presStyleLbl="bgShp" presStyleIdx="0" presStyleCnt="1" custLinFactNeighborX="-2499" custLinFactNeighborY="-19299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</dgm:pt>
    <dgm:pt modelId="{A427C771-4FB2-4C8C-9963-D992A0107865}" type="pres">
      <dgm:prSet presAssocID="{877D6C8C-3E2D-417C-B829-865F75084FBA}" presName="arrowDiagram5" presStyleCnt="0"/>
      <dgm:spPr/>
    </dgm:pt>
    <dgm:pt modelId="{B5852CA4-5733-4C97-96F4-14FB3D17BB20}" type="pres">
      <dgm:prSet presAssocID="{F9093ADC-260E-4C1C-A57D-AFFE813C3812}" presName="bullet5a" presStyleLbl="node1" presStyleIdx="0" presStyleCnt="5" custLinFactX="9806" custLinFactY="-220643" custLinFactNeighborX="100000" custLinFactNeighborY="-300000"/>
      <dgm:spPr>
        <a:solidFill>
          <a:schemeClr val="lt1">
            <a:hueOff val="0"/>
            <a:satOff val="0"/>
            <a:lumOff val="0"/>
          </a:schemeClr>
        </a:solidFill>
        <a:ln>
          <a:solidFill>
            <a:schemeClr val="tx1"/>
          </a:solidFill>
        </a:ln>
      </dgm:spPr>
    </dgm:pt>
    <dgm:pt modelId="{349020FC-7EB7-44F7-B32C-F37407BAD9B7}" type="pres">
      <dgm:prSet presAssocID="{F9093ADC-260E-4C1C-A57D-AFFE813C3812}" presName="textBox5a" presStyleLbl="revTx" presStyleIdx="0" presStyleCnt="5" custScaleX="1614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48BCEB-72A9-45AE-8262-F8A3C29F2F48}" type="pres">
      <dgm:prSet presAssocID="{EA78E6CA-1B69-43F3-AE49-2D88C46C4C51}" presName="bullet5b" presStyleLbl="node1" presStyleIdx="1" presStyleCnt="5" custLinFactX="61814" custLinFactY="-134440" custLinFactNeighborX="100000" custLinFactNeighborY="-200000"/>
      <dgm:spPr>
        <a:solidFill>
          <a:schemeClr val="lt1">
            <a:hueOff val="0"/>
            <a:satOff val="0"/>
            <a:lumOff val="0"/>
          </a:schemeClr>
        </a:solidFill>
        <a:ln>
          <a:solidFill>
            <a:schemeClr val="tx1"/>
          </a:solidFill>
        </a:ln>
      </dgm:spPr>
    </dgm:pt>
    <dgm:pt modelId="{09579EA4-664C-4930-BF28-3C6BC6DF304C}" type="pres">
      <dgm:prSet presAssocID="{EA78E6CA-1B69-43F3-AE49-2D88C46C4C51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86617D-18F0-4007-8787-12E7A8C5EF9D}" type="pres">
      <dgm:prSet presAssocID="{EB83C401-D46B-40E4-A1AF-60B4E1C1E738}" presName="bullet5c" presStyleLbl="node1" presStyleIdx="2" presStyleCnt="5" custLinFactX="70834" custLinFactY="-100000" custLinFactNeighborX="100000" custLinFactNeighborY="-131134"/>
      <dgm:spPr>
        <a:solidFill>
          <a:schemeClr val="lt1">
            <a:hueOff val="0"/>
            <a:satOff val="0"/>
            <a:lumOff val="0"/>
          </a:schemeClr>
        </a:solidFill>
        <a:ln>
          <a:solidFill>
            <a:schemeClr val="tx1"/>
          </a:solidFill>
        </a:ln>
      </dgm:spPr>
    </dgm:pt>
    <dgm:pt modelId="{AB20174E-E495-4730-AE63-1897EB34642C}" type="pres">
      <dgm:prSet presAssocID="{EB83C401-D46B-40E4-A1AF-60B4E1C1E738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C4B81B-690A-4EF3-90CC-C51755DD90BA}" type="pres">
      <dgm:prSet presAssocID="{A5C76FB7-69C2-48F7-B723-07C0F89B8BF4}" presName="bullet5d" presStyleLbl="node1" presStyleIdx="3" presStyleCnt="5" custLinFactX="42738" custLinFactY="-85796" custLinFactNeighborX="100000" custLinFactNeighborY="-100000"/>
      <dgm:spPr>
        <a:solidFill>
          <a:schemeClr val="lt1">
            <a:hueOff val="0"/>
            <a:satOff val="0"/>
            <a:lumOff val="0"/>
          </a:schemeClr>
        </a:solidFill>
        <a:ln>
          <a:solidFill>
            <a:schemeClr val="tx1"/>
          </a:solidFill>
        </a:ln>
      </dgm:spPr>
    </dgm:pt>
    <dgm:pt modelId="{4A9CD9B9-797D-4BDE-879E-0899A105FFE7}" type="pres">
      <dgm:prSet presAssocID="{A5C76FB7-69C2-48F7-B723-07C0F89B8BF4}" presName="textBox5d" presStyleLbl="revTx" presStyleIdx="3" presStyleCnt="5" custLinFactNeighborX="-1876" custLinFactNeighborY="-7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9C7208-B1C6-4251-80F5-8D05FE3AF551}" type="pres">
      <dgm:prSet presAssocID="{71A6E63C-26A4-4D01-A2B9-2940BACA0D11}" presName="bullet5e" presStyleLbl="node1" presStyleIdx="4" presStyleCnt="5" custLinFactX="13285" custLinFactY="-49297" custLinFactNeighborX="100000" custLinFactNeighborY="-100000"/>
      <dgm:spPr>
        <a:solidFill>
          <a:schemeClr val="lt1">
            <a:hueOff val="0"/>
            <a:satOff val="0"/>
            <a:lumOff val="0"/>
          </a:schemeClr>
        </a:solidFill>
        <a:ln>
          <a:solidFill>
            <a:schemeClr val="tx1"/>
          </a:solidFill>
        </a:ln>
      </dgm:spPr>
    </dgm:pt>
    <dgm:pt modelId="{35550C6A-C14D-47C8-AB1D-267F11020D8A}" type="pres">
      <dgm:prSet presAssocID="{71A6E63C-26A4-4D01-A2B9-2940BACA0D11}" presName="textBox5e" presStyleLbl="revTx" presStyleIdx="4" presStyleCnt="5" custLinFactNeighborX="-1252" custLinFactNeighborY="83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88C862-5C6E-40FE-80B9-A87F04704D06}" srcId="{877D6C8C-3E2D-417C-B829-865F75084FBA}" destId="{71A6E63C-26A4-4D01-A2B9-2940BACA0D11}" srcOrd="4" destOrd="0" parTransId="{B3685E09-252A-41A4-BF91-68FFCD6B5B10}" sibTransId="{458746BF-CBFE-4DA7-B952-3DF970B15552}"/>
    <dgm:cxn modelId="{83EEAECB-5153-40ED-B7C1-EEC84A0D4DB0}" type="presOf" srcId="{877D6C8C-3E2D-417C-B829-865F75084FBA}" destId="{7798DB43-C9CD-43B3-B5BB-7CDB32D7BFF8}" srcOrd="0" destOrd="0" presId="urn:microsoft.com/office/officeart/2005/8/layout/arrow2"/>
    <dgm:cxn modelId="{6E361C93-CF6A-4019-932D-9DB737802A94}" srcId="{877D6C8C-3E2D-417C-B829-865F75084FBA}" destId="{CE83EDA9-E75C-43A7-8FCF-8099A39E1A22}" srcOrd="5" destOrd="0" parTransId="{05DFD280-734D-4909-A407-A7C2A58B2775}" sibTransId="{820E2ED8-4292-4BFA-8D0B-E2970585C102}"/>
    <dgm:cxn modelId="{7021DBB8-D3F5-4DDB-B53A-69834F30FFC5}" srcId="{877D6C8C-3E2D-417C-B829-865F75084FBA}" destId="{989FA3A0-4AB7-4A08-9D2C-2D789ADCAC42}" srcOrd="8" destOrd="0" parTransId="{18D3513C-7912-4BBD-9C2E-1852117C8B27}" sibTransId="{2A7F91BD-1956-4CF9-B806-1AB44C34C5C9}"/>
    <dgm:cxn modelId="{4162F501-6890-4D20-9E25-39D143159419}" type="presOf" srcId="{EB83C401-D46B-40E4-A1AF-60B4E1C1E738}" destId="{AB20174E-E495-4730-AE63-1897EB34642C}" srcOrd="0" destOrd="0" presId="urn:microsoft.com/office/officeart/2005/8/layout/arrow2"/>
    <dgm:cxn modelId="{466DD105-85F4-4685-9957-D77090464E79}" srcId="{877D6C8C-3E2D-417C-B829-865F75084FBA}" destId="{F9093ADC-260E-4C1C-A57D-AFFE813C3812}" srcOrd="0" destOrd="0" parTransId="{2707EFDD-FCAE-43E7-8208-300976493383}" sibTransId="{088C63C4-F555-40EA-A7F8-E90A5C71550B}"/>
    <dgm:cxn modelId="{E09E8C16-F396-4747-9AE9-DA08E3D8084C}" srcId="{877D6C8C-3E2D-417C-B829-865F75084FBA}" destId="{F59D33A3-9FE3-45DB-861F-8A892634FD40}" srcOrd="6" destOrd="0" parTransId="{C58728AB-FFE0-4F83-AE7B-C9319D74E080}" sibTransId="{0CAE20AB-676E-498E-86DB-E9D502282CFC}"/>
    <dgm:cxn modelId="{9D192650-520C-450F-B216-D72F3B243C18}" srcId="{877D6C8C-3E2D-417C-B829-865F75084FBA}" destId="{69644BC5-A599-4025-B114-B9D1ED8BF3A8}" srcOrd="7" destOrd="0" parTransId="{3B7C6BAF-9A13-4761-98B9-CBE9E5DA5CC9}" sibTransId="{DFC0EBC9-3DFC-4B5B-BDFB-983B6E40D284}"/>
    <dgm:cxn modelId="{CE596259-B9EF-46E8-855D-235744AE24C3}" srcId="{877D6C8C-3E2D-417C-B829-865F75084FBA}" destId="{EA78E6CA-1B69-43F3-AE49-2D88C46C4C51}" srcOrd="1" destOrd="0" parTransId="{C07D1A56-8BCE-48AD-A501-B02C6E1EF1E1}" sibTransId="{C0AD8864-618D-4A07-8D5A-B902D63097D6}"/>
    <dgm:cxn modelId="{DAE4E236-2C66-4806-9B9B-E1B0DE07FF55}" type="presOf" srcId="{F9093ADC-260E-4C1C-A57D-AFFE813C3812}" destId="{349020FC-7EB7-44F7-B32C-F37407BAD9B7}" srcOrd="0" destOrd="0" presId="urn:microsoft.com/office/officeart/2005/8/layout/arrow2"/>
    <dgm:cxn modelId="{81848D27-5783-435E-AE82-5D22CA7023D8}" type="presOf" srcId="{A5C76FB7-69C2-48F7-B723-07C0F89B8BF4}" destId="{4A9CD9B9-797D-4BDE-879E-0899A105FFE7}" srcOrd="0" destOrd="0" presId="urn:microsoft.com/office/officeart/2005/8/layout/arrow2"/>
    <dgm:cxn modelId="{FAAE2FB0-EAD7-4336-B819-6F6CCB6B7380}" srcId="{877D6C8C-3E2D-417C-B829-865F75084FBA}" destId="{A5C76FB7-69C2-48F7-B723-07C0F89B8BF4}" srcOrd="3" destOrd="0" parTransId="{7FB5F309-611C-424C-ADD3-553A784297F5}" sibTransId="{B88A0149-BCFD-46E9-B0DC-D0D81E4E52D0}"/>
    <dgm:cxn modelId="{A7EFE734-7B34-42DA-8D8C-D728D943DBEF}" srcId="{877D6C8C-3E2D-417C-B829-865F75084FBA}" destId="{EB83C401-D46B-40E4-A1AF-60B4E1C1E738}" srcOrd="2" destOrd="0" parTransId="{6942E0BA-CB08-49EB-81AF-4759AA077D54}" sibTransId="{186D87C6-D6D8-42FB-95E3-0BBBA929BD14}"/>
    <dgm:cxn modelId="{CA276F4B-9013-49D3-8F70-BF4A387757D9}" type="presOf" srcId="{71A6E63C-26A4-4D01-A2B9-2940BACA0D11}" destId="{35550C6A-C14D-47C8-AB1D-267F11020D8A}" srcOrd="0" destOrd="0" presId="urn:microsoft.com/office/officeart/2005/8/layout/arrow2"/>
    <dgm:cxn modelId="{E6FC12A8-3CEE-40F7-A0D9-017AE58A8462}" type="presOf" srcId="{EA78E6CA-1B69-43F3-AE49-2D88C46C4C51}" destId="{09579EA4-664C-4930-BF28-3C6BC6DF304C}" srcOrd="0" destOrd="0" presId="urn:microsoft.com/office/officeart/2005/8/layout/arrow2"/>
    <dgm:cxn modelId="{DDE0F4F4-6895-48C4-A9E1-095102674457}" type="presParOf" srcId="{7798DB43-C9CD-43B3-B5BB-7CDB32D7BFF8}" destId="{622DCF77-813C-4AA8-9A95-0412EDBD662E}" srcOrd="0" destOrd="0" presId="urn:microsoft.com/office/officeart/2005/8/layout/arrow2"/>
    <dgm:cxn modelId="{50CB5832-BFFD-4A6D-95CA-641FE04032D6}" type="presParOf" srcId="{7798DB43-C9CD-43B3-B5BB-7CDB32D7BFF8}" destId="{A427C771-4FB2-4C8C-9963-D992A0107865}" srcOrd="1" destOrd="0" presId="urn:microsoft.com/office/officeart/2005/8/layout/arrow2"/>
    <dgm:cxn modelId="{E0EF6B48-64E0-449C-B8BB-F84B019D6C24}" type="presParOf" srcId="{A427C771-4FB2-4C8C-9963-D992A0107865}" destId="{B5852CA4-5733-4C97-96F4-14FB3D17BB20}" srcOrd="0" destOrd="0" presId="urn:microsoft.com/office/officeart/2005/8/layout/arrow2"/>
    <dgm:cxn modelId="{3C26EA59-2F18-4E69-8375-F90A633AB494}" type="presParOf" srcId="{A427C771-4FB2-4C8C-9963-D992A0107865}" destId="{349020FC-7EB7-44F7-B32C-F37407BAD9B7}" srcOrd="1" destOrd="0" presId="urn:microsoft.com/office/officeart/2005/8/layout/arrow2"/>
    <dgm:cxn modelId="{701E05C2-1F9F-4AE8-A48A-86FD8790E11C}" type="presParOf" srcId="{A427C771-4FB2-4C8C-9963-D992A0107865}" destId="{7748BCEB-72A9-45AE-8262-F8A3C29F2F48}" srcOrd="2" destOrd="0" presId="urn:microsoft.com/office/officeart/2005/8/layout/arrow2"/>
    <dgm:cxn modelId="{07C5EA96-8577-4B62-B16E-573FCCE09B11}" type="presParOf" srcId="{A427C771-4FB2-4C8C-9963-D992A0107865}" destId="{09579EA4-664C-4930-BF28-3C6BC6DF304C}" srcOrd="3" destOrd="0" presId="urn:microsoft.com/office/officeart/2005/8/layout/arrow2"/>
    <dgm:cxn modelId="{D278AF3C-6023-4326-AC44-9275BFCEE799}" type="presParOf" srcId="{A427C771-4FB2-4C8C-9963-D992A0107865}" destId="{1E86617D-18F0-4007-8787-12E7A8C5EF9D}" srcOrd="4" destOrd="0" presId="urn:microsoft.com/office/officeart/2005/8/layout/arrow2"/>
    <dgm:cxn modelId="{17297EFA-9DBA-4914-BB90-F0E8533A4387}" type="presParOf" srcId="{A427C771-4FB2-4C8C-9963-D992A0107865}" destId="{AB20174E-E495-4730-AE63-1897EB34642C}" srcOrd="5" destOrd="0" presId="urn:microsoft.com/office/officeart/2005/8/layout/arrow2"/>
    <dgm:cxn modelId="{9509070E-F00A-4EB6-B91D-C4A2DC3C9EBF}" type="presParOf" srcId="{A427C771-4FB2-4C8C-9963-D992A0107865}" destId="{38C4B81B-690A-4EF3-90CC-C51755DD90BA}" srcOrd="6" destOrd="0" presId="urn:microsoft.com/office/officeart/2005/8/layout/arrow2"/>
    <dgm:cxn modelId="{D49BDDAB-7E3E-45EB-AE18-34487B658D34}" type="presParOf" srcId="{A427C771-4FB2-4C8C-9963-D992A0107865}" destId="{4A9CD9B9-797D-4BDE-879E-0899A105FFE7}" srcOrd="7" destOrd="0" presId="urn:microsoft.com/office/officeart/2005/8/layout/arrow2"/>
    <dgm:cxn modelId="{E77ED277-A5B8-4E39-8B72-52A1A9880EBC}" type="presParOf" srcId="{A427C771-4FB2-4C8C-9963-D992A0107865}" destId="{079C7208-B1C6-4251-80F5-8D05FE3AF551}" srcOrd="8" destOrd="0" presId="urn:microsoft.com/office/officeart/2005/8/layout/arrow2"/>
    <dgm:cxn modelId="{56E8890C-E25F-4F83-83FE-7E92E0ABD70E}" type="presParOf" srcId="{A427C771-4FB2-4C8C-9963-D992A0107865}" destId="{35550C6A-C14D-47C8-AB1D-267F11020D8A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2DCF77-813C-4AA8-9A95-0412EDBD662E}">
      <dsp:nvSpPr>
        <dsp:cNvPr id="0" name=""/>
        <dsp:cNvSpPr/>
      </dsp:nvSpPr>
      <dsp:spPr>
        <a:xfrm>
          <a:off x="0" y="0"/>
          <a:ext cx="6563072" cy="410192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</dsp:sp>
    <dsp:sp modelId="{B5852CA4-5733-4C97-96F4-14FB3D17BB20}">
      <dsp:nvSpPr>
        <dsp:cNvPr id="0" name=""/>
        <dsp:cNvSpPr/>
      </dsp:nvSpPr>
      <dsp:spPr>
        <a:xfrm>
          <a:off x="812215" y="2877609"/>
          <a:ext cx="150950" cy="150950"/>
        </a:xfrm>
        <a:prstGeom prst="ellipse">
          <a:avLst/>
        </a:prstGeom>
        <a:solidFill>
          <a:schemeClr val="lt1">
            <a:hueOff val="0"/>
            <a:satOff val="0"/>
            <a:lum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9020FC-7EB7-44F7-B32C-F37407BAD9B7}">
      <dsp:nvSpPr>
        <dsp:cNvPr id="0" name=""/>
        <dsp:cNvSpPr/>
      </dsp:nvSpPr>
      <dsp:spPr>
        <a:xfrm>
          <a:off x="457754" y="3738999"/>
          <a:ext cx="1388129" cy="976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986" tIns="0" rIns="0" bIns="0" numCol="1" spcCol="1270" anchor="t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457754" y="3738999"/>
        <a:ext cx="1388129" cy="976256"/>
      </dsp:txXfrm>
    </dsp:sp>
    <dsp:sp modelId="{7748BCEB-72A9-45AE-8262-F8A3C29F2F48}">
      <dsp:nvSpPr>
        <dsp:cNvPr id="0" name=""/>
        <dsp:cNvSpPr/>
      </dsp:nvSpPr>
      <dsp:spPr>
        <a:xfrm>
          <a:off x="1845883" y="2088232"/>
          <a:ext cx="236270" cy="236270"/>
        </a:xfrm>
        <a:prstGeom prst="ellipse">
          <a:avLst/>
        </a:prstGeom>
        <a:solidFill>
          <a:schemeClr val="lt1">
            <a:hueOff val="0"/>
            <a:satOff val="0"/>
            <a:lum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579EA4-664C-4930-BF28-3C6BC6DF304C}">
      <dsp:nvSpPr>
        <dsp:cNvPr id="0" name=""/>
        <dsp:cNvSpPr/>
      </dsp:nvSpPr>
      <dsp:spPr>
        <a:xfrm>
          <a:off x="1581700" y="2996551"/>
          <a:ext cx="1089469" cy="1718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195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1581700" y="2996551"/>
        <a:ext cx="1089469" cy="1718704"/>
      </dsp:txXfrm>
    </dsp:sp>
    <dsp:sp modelId="{1E86617D-18F0-4007-8787-12E7A8C5EF9D}">
      <dsp:nvSpPr>
        <dsp:cNvPr id="0" name=""/>
        <dsp:cNvSpPr/>
      </dsp:nvSpPr>
      <dsp:spPr>
        <a:xfrm>
          <a:off x="3051830" y="1524327"/>
          <a:ext cx="315027" cy="315027"/>
        </a:xfrm>
        <a:prstGeom prst="ellipse">
          <a:avLst/>
        </a:prstGeom>
        <a:solidFill>
          <a:schemeClr val="lt1">
            <a:hueOff val="0"/>
            <a:satOff val="0"/>
            <a:lum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20174E-E495-4730-AE63-1897EB34642C}">
      <dsp:nvSpPr>
        <dsp:cNvPr id="0" name=""/>
        <dsp:cNvSpPr/>
      </dsp:nvSpPr>
      <dsp:spPr>
        <a:xfrm>
          <a:off x="2671170" y="2409976"/>
          <a:ext cx="1266672" cy="2305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927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2671170" y="2409976"/>
        <a:ext cx="1266672" cy="2305279"/>
      </dsp:txXfrm>
    </dsp:sp>
    <dsp:sp modelId="{38C4B81B-690A-4EF3-90CC-C51755DD90BA}">
      <dsp:nvSpPr>
        <dsp:cNvPr id="0" name=""/>
        <dsp:cNvSpPr/>
      </dsp:nvSpPr>
      <dsp:spPr>
        <a:xfrm>
          <a:off x="4315203" y="1007491"/>
          <a:ext cx="406910" cy="406910"/>
        </a:xfrm>
        <a:prstGeom prst="ellipse">
          <a:avLst/>
        </a:prstGeom>
        <a:solidFill>
          <a:schemeClr val="lt1">
            <a:hueOff val="0"/>
            <a:satOff val="0"/>
            <a:lum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9CD9B9-797D-4BDE-879E-0899A105FFE7}">
      <dsp:nvSpPr>
        <dsp:cNvPr id="0" name=""/>
        <dsp:cNvSpPr/>
      </dsp:nvSpPr>
      <dsp:spPr>
        <a:xfrm>
          <a:off x="3913218" y="1946467"/>
          <a:ext cx="1312614" cy="2748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613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3913218" y="1946467"/>
        <a:ext cx="1312614" cy="2748286"/>
      </dsp:txXfrm>
    </dsp:sp>
    <dsp:sp modelId="{079C7208-B1C6-4251-80F5-8D05FE3AF551}">
      <dsp:nvSpPr>
        <dsp:cNvPr id="0" name=""/>
        <dsp:cNvSpPr/>
      </dsp:nvSpPr>
      <dsp:spPr>
        <a:xfrm>
          <a:off x="5578579" y="662922"/>
          <a:ext cx="518482" cy="518482"/>
        </a:xfrm>
        <a:prstGeom prst="ellipse">
          <a:avLst/>
        </a:prstGeom>
        <a:solidFill>
          <a:schemeClr val="lt1">
            <a:hueOff val="0"/>
            <a:satOff val="0"/>
            <a:lum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550C6A-C14D-47C8-AB1D-267F11020D8A}">
      <dsp:nvSpPr>
        <dsp:cNvPr id="0" name=""/>
        <dsp:cNvSpPr/>
      </dsp:nvSpPr>
      <dsp:spPr>
        <a:xfrm>
          <a:off x="5234023" y="1949538"/>
          <a:ext cx="1312614" cy="3019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733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5234023" y="1949538"/>
        <a:ext cx="1312614" cy="301901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2DCF77-813C-4AA8-9A95-0412EDBD662E}">
      <dsp:nvSpPr>
        <dsp:cNvPr id="0" name=""/>
        <dsp:cNvSpPr/>
      </dsp:nvSpPr>
      <dsp:spPr>
        <a:xfrm>
          <a:off x="0" y="0"/>
          <a:ext cx="6563072" cy="410192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</dsp:sp>
    <dsp:sp modelId="{B5852CA4-5733-4C97-96F4-14FB3D17BB20}">
      <dsp:nvSpPr>
        <dsp:cNvPr id="0" name=""/>
        <dsp:cNvSpPr/>
      </dsp:nvSpPr>
      <dsp:spPr>
        <a:xfrm>
          <a:off x="812215" y="2877609"/>
          <a:ext cx="150950" cy="150950"/>
        </a:xfrm>
        <a:prstGeom prst="ellipse">
          <a:avLst/>
        </a:prstGeom>
        <a:solidFill>
          <a:schemeClr val="lt1">
            <a:hueOff val="0"/>
            <a:satOff val="0"/>
            <a:lum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9020FC-7EB7-44F7-B32C-F37407BAD9B7}">
      <dsp:nvSpPr>
        <dsp:cNvPr id="0" name=""/>
        <dsp:cNvSpPr/>
      </dsp:nvSpPr>
      <dsp:spPr>
        <a:xfrm>
          <a:off x="457754" y="3738999"/>
          <a:ext cx="1388129" cy="976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986" tIns="0" rIns="0" bIns="0" numCol="1" spcCol="1270" anchor="t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457754" y="3738999"/>
        <a:ext cx="1388129" cy="976256"/>
      </dsp:txXfrm>
    </dsp:sp>
    <dsp:sp modelId="{7748BCEB-72A9-45AE-8262-F8A3C29F2F48}">
      <dsp:nvSpPr>
        <dsp:cNvPr id="0" name=""/>
        <dsp:cNvSpPr/>
      </dsp:nvSpPr>
      <dsp:spPr>
        <a:xfrm>
          <a:off x="1845883" y="2088232"/>
          <a:ext cx="236270" cy="236270"/>
        </a:xfrm>
        <a:prstGeom prst="ellipse">
          <a:avLst/>
        </a:prstGeom>
        <a:solidFill>
          <a:schemeClr val="lt1">
            <a:hueOff val="0"/>
            <a:satOff val="0"/>
            <a:lum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579EA4-664C-4930-BF28-3C6BC6DF304C}">
      <dsp:nvSpPr>
        <dsp:cNvPr id="0" name=""/>
        <dsp:cNvSpPr/>
      </dsp:nvSpPr>
      <dsp:spPr>
        <a:xfrm>
          <a:off x="1581700" y="2996551"/>
          <a:ext cx="1089469" cy="1718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195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1581700" y="2996551"/>
        <a:ext cx="1089469" cy="1718704"/>
      </dsp:txXfrm>
    </dsp:sp>
    <dsp:sp modelId="{1E86617D-18F0-4007-8787-12E7A8C5EF9D}">
      <dsp:nvSpPr>
        <dsp:cNvPr id="0" name=""/>
        <dsp:cNvSpPr/>
      </dsp:nvSpPr>
      <dsp:spPr>
        <a:xfrm>
          <a:off x="3051830" y="1524327"/>
          <a:ext cx="315027" cy="315027"/>
        </a:xfrm>
        <a:prstGeom prst="ellipse">
          <a:avLst/>
        </a:prstGeom>
        <a:solidFill>
          <a:schemeClr val="lt1">
            <a:hueOff val="0"/>
            <a:satOff val="0"/>
            <a:lum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20174E-E495-4730-AE63-1897EB34642C}">
      <dsp:nvSpPr>
        <dsp:cNvPr id="0" name=""/>
        <dsp:cNvSpPr/>
      </dsp:nvSpPr>
      <dsp:spPr>
        <a:xfrm>
          <a:off x="2671170" y="2409976"/>
          <a:ext cx="1266672" cy="2305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927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2671170" y="2409976"/>
        <a:ext cx="1266672" cy="2305279"/>
      </dsp:txXfrm>
    </dsp:sp>
    <dsp:sp modelId="{38C4B81B-690A-4EF3-90CC-C51755DD90BA}">
      <dsp:nvSpPr>
        <dsp:cNvPr id="0" name=""/>
        <dsp:cNvSpPr/>
      </dsp:nvSpPr>
      <dsp:spPr>
        <a:xfrm>
          <a:off x="4315203" y="1007491"/>
          <a:ext cx="406910" cy="406910"/>
        </a:xfrm>
        <a:prstGeom prst="ellipse">
          <a:avLst/>
        </a:prstGeom>
        <a:solidFill>
          <a:schemeClr val="lt1">
            <a:hueOff val="0"/>
            <a:satOff val="0"/>
            <a:lum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9CD9B9-797D-4BDE-879E-0899A105FFE7}">
      <dsp:nvSpPr>
        <dsp:cNvPr id="0" name=""/>
        <dsp:cNvSpPr/>
      </dsp:nvSpPr>
      <dsp:spPr>
        <a:xfrm>
          <a:off x="3913218" y="1946467"/>
          <a:ext cx="1312614" cy="2748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613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3913218" y="1946467"/>
        <a:ext cx="1312614" cy="2748286"/>
      </dsp:txXfrm>
    </dsp:sp>
    <dsp:sp modelId="{079C7208-B1C6-4251-80F5-8D05FE3AF551}">
      <dsp:nvSpPr>
        <dsp:cNvPr id="0" name=""/>
        <dsp:cNvSpPr/>
      </dsp:nvSpPr>
      <dsp:spPr>
        <a:xfrm>
          <a:off x="5578579" y="662922"/>
          <a:ext cx="518482" cy="518482"/>
        </a:xfrm>
        <a:prstGeom prst="ellipse">
          <a:avLst/>
        </a:prstGeom>
        <a:solidFill>
          <a:schemeClr val="lt1">
            <a:hueOff val="0"/>
            <a:satOff val="0"/>
            <a:lum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550C6A-C14D-47C8-AB1D-267F11020D8A}">
      <dsp:nvSpPr>
        <dsp:cNvPr id="0" name=""/>
        <dsp:cNvSpPr/>
      </dsp:nvSpPr>
      <dsp:spPr>
        <a:xfrm>
          <a:off x="5234023" y="1949538"/>
          <a:ext cx="1312614" cy="3019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733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5234023" y="1949538"/>
        <a:ext cx="1312614" cy="30190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Calibri" pitchFamily="34" charset="0"/>
                <a:ea typeface="新細明體" pitchFamily="18" charset="-120"/>
                <a:cs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Calibri" pitchFamily="34" charset="0"/>
                <a:ea typeface="新細明體" pitchFamily="18" charset="-120"/>
                <a:cs typeface="Arial" charset="0"/>
              </a:defRPr>
            </a:lvl1pPr>
          </a:lstStyle>
          <a:p>
            <a:pPr>
              <a:defRPr/>
            </a:pPr>
            <a:fld id="{2A2C26EF-1CB6-4A89-B14F-347710AB6F81}" type="datetimeFigureOut">
              <a:rPr lang="en-US" altLang="zh-TW"/>
              <a:pPr>
                <a:defRPr/>
              </a:pPr>
              <a:t>1/21/2011</a:t>
            </a:fld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Calibri" pitchFamily="34" charset="0"/>
                <a:ea typeface="新細明體" pitchFamily="18" charset="-120"/>
                <a:cs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Calibri" pitchFamily="34" charset="0"/>
                <a:ea typeface="新細明體" pitchFamily="18" charset="-120"/>
                <a:cs typeface="Arial" charset="0"/>
              </a:defRPr>
            </a:lvl1pPr>
          </a:lstStyle>
          <a:p>
            <a:pPr>
              <a:defRPr/>
            </a:pPr>
            <a:fld id="{E67FE10B-5486-4446-B145-1792AC9B7C8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Calibri" pitchFamily="34" charset="0"/>
                <a:ea typeface="新細明體" pitchFamily="18" charset="-120"/>
                <a:cs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Calibri" pitchFamily="34" charset="0"/>
                <a:ea typeface="新細明體" pitchFamily="18" charset="-120"/>
                <a:cs typeface="Arial" charset="0"/>
              </a:defRPr>
            </a:lvl1pPr>
          </a:lstStyle>
          <a:p>
            <a:pPr>
              <a:defRPr/>
            </a:pPr>
            <a:fld id="{3ECD26D4-577D-47B4-A1E4-66234CAD701E}" type="datetimeFigureOut">
              <a:rPr lang="en-US" altLang="zh-TW"/>
              <a:pPr>
                <a:defRPr/>
              </a:pPr>
              <a:t>1/21/2011</a:t>
            </a:fld>
            <a:endParaRPr lang="en-US" altLang="zh-T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Calibri" pitchFamily="34" charset="0"/>
                <a:ea typeface="新細明體" pitchFamily="18" charset="-120"/>
                <a:cs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Calibri" pitchFamily="34" charset="0"/>
                <a:ea typeface="新細明體" pitchFamily="18" charset="-120"/>
                <a:cs typeface="Arial" charset="0"/>
              </a:defRPr>
            </a:lvl1pPr>
          </a:lstStyle>
          <a:p>
            <a:pPr>
              <a:defRPr/>
            </a:pPr>
            <a:fld id="{722CF8B6-BCFA-43C8-AEFE-000C5C5C288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9FA02C-82B7-4A80-9C29-D7180D7F4B7B}" type="slidenum">
              <a:rPr lang="zh-TW" altLang="en-US"/>
              <a:pPr/>
              <a:t>1</a:t>
            </a:fld>
            <a:endParaRPr lang="en-US" altLang="zh-TW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715153"/>
            <a:ext cx="4984962" cy="4466987"/>
          </a:xfrm>
        </p:spPr>
        <p:txBody>
          <a:bodyPr/>
          <a:lstStyle/>
          <a:p>
            <a:endParaRPr lang="en-US" alt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B0CE277-3974-4830-A429-84B2DDF33475}" type="slidenum">
              <a:rPr lang="en-US" altLang="zh-TW"/>
              <a:pPr/>
              <a:t>3</a:t>
            </a:fld>
            <a:endParaRPr lang="en-US" altLang="zh-TW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E66F69-3267-4E92-9B56-2A95522B7B7C}" type="slidenum">
              <a:rPr lang="zh-TW" altLang="en-US"/>
              <a:pPr/>
              <a:t>5</a:t>
            </a:fld>
            <a:endParaRPr lang="en-US" altLang="zh-TW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195" y="4713431"/>
            <a:ext cx="5441287" cy="4468710"/>
          </a:xfrm>
        </p:spPr>
        <p:txBody>
          <a:bodyPr/>
          <a:lstStyle/>
          <a:p>
            <a:endParaRPr lang="en-US" altLang="zh-TW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2CF8B6-BCFA-43C8-AEFE-000C5C5C2881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2CD8B-130E-42D3-BFB3-F546C85A2F66}" type="slidenum">
              <a:rPr lang="en-US" altLang="zh-TW" smtClean="0"/>
              <a:pPr/>
              <a:t>10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2CD8B-130E-42D3-BFB3-F546C85A2F66}" type="slidenum">
              <a:rPr lang="en-US" altLang="zh-TW" smtClean="0"/>
              <a:pPr/>
              <a:t>11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An estimate of  the total annual industrial and domestic water consumption is ~100B ton and ~70B ton per year, respectively, or ~20% and ~16% of the total water consumption in mainland China. </a:t>
            </a:r>
            <a:endParaRPr lang="zh-TW" altLang="en-US" smtClean="0">
              <a:cs typeface="Times New Roman" pitchFamily="18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04098D-F0F9-4986-B794-5D8A1CE1683C}" type="slidenum">
              <a:rPr lang="zh-TW" altLang="en-US" smtClean="0"/>
              <a:pPr>
                <a:defRPr/>
              </a:pPr>
              <a:t>15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6BD24FB-34AD-4BE1-AA7D-EBEC95F8FF3E}" type="slidenum">
              <a:rPr lang="en-US" altLang="zh-TW"/>
              <a:pPr/>
              <a:t>21</a:t>
            </a:fld>
            <a:endParaRPr lang="en-US" altLang="zh-TW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6125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357" y="4713431"/>
            <a:ext cx="4984962" cy="4466987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zh-TW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86921-60E0-41F7-B84B-E6836C3BFB4D}" type="datetimeFigureOut">
              <a:rPr lang="en-US" altLang="zh-TW"/>
              <a:pPr>
                <a:defRPr/>
              </a:pPr>
              <a:t>1/21/2011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71A10-F68C-4390-A42A-E57503E3D79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5E3DE-35A9-4A21-BD6D-C571E3EE644E}" type="datetimeFigureOut">
              <a:rPr lang="en-US" altLang="zh-TW"/>
              <a:pPr>
                <a:defRPr/>
              </a:pPr>
              <a:t>1/21/2011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45900-746A-490F-B37A-CE8ECE4A6A7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7CB8D-7200-4AD7-AA94-2AA09ACCD62C}" type="datetimeFigureOut">
              <a:rPr lang="en-US" altLang="zh-TW"/>
              <a:pPr>
                <a:defRPr/>
              </a:pPr>
              <a:t>1/21/2011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E299E-8DEF-4FC6-8CF5-935EDA0499F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CDB4140-27C7-4750-9D4E-A4B9C09D5B0E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EF223E9-8CA8-49BD-BBA3-F9EA1075ECED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41A2E-0DDA-4ACB-B9F4-5F428DEF58F1}" type="datetimeFigureOut">
              <a:rPr lang="en-US" altLang="zh-TW"/>
              <a:pPr>
                <a:defRPr/>
              </a:pPr>
              <a:t>1/21/2011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E5DCE-F9C7-46EE-B6BB-6DEE0E42223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A5A9F-436C-43DD-A0C5-B332BFB8BEE7}" type="datetimeFigureOut">
              <a:rPr lang="en-US" altLang="zh-TW"/>
              <a:pPr>
                <a:defRPr/>
              </a:pPr>
              <a:t>1/21/2011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92A2D-C88F-4387-8A99-68E62DF22F9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37A61-45B6-43F3-AFD8-BAA125B24B7B}" type="datetimeFigureOut">
              <a:rPr lang="en-US" altLang="zh-TW"/>
              <a:pPr>
                <a:defRPr/>
              </a:pPr>
              <a:t>1/21/2011</a:t>
            </a:fld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B4898-7706-4A21-AA2A-8D488C1626E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59B4E-36B6-477D-9668-F81D8B49D686}" type="datetimeFigureOut">
              <a:rPr lang="en-US" altLang="zh-TW"/>
              <a:pPr>
                <a:defRPr/>
              </a:pPr>
              <a:t>1/21/2011</a:t>
            </a:fld>
            <a:endParaRPr lang="en-US" altLang="zh-TW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B08BC-87AE-466F-AA16-D74C3A7437C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A3AF2-7039-4E99-98E1-0D7E3C1F0105}" type="datetimeFigureOut">
              <a:rPr lang="en-US" altLang="zh-TW"/>
              <a:pPr>
                <a:defRPr/>
              </a:pPr>
              <a:t>1/21/2011</a:t>
            </a:fld>
            <a:endParaRPr lang="en-US" altLang="zh-TW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B0E4A-1A38-42D5-984B-C1B7A2C8C61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9F8D4-4224-4EE6-903D-04D182B999E9}" type="datetimeFigureOut">
              <a:rPr lang="en-US" altLang="zh-TW"/>
              <a:pPr>
                <a:defRPr/>
              </a:pPr>
              <a:t>1/21/2011</a:t>
            </a:fld>
            <a:endParaRPr lang="en-US" altLang="zh-TW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D845A-75C5-48FA-BC0B-4F80B0A59C2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77086-306D-4852-B88E-66EAB13B1B0D}" type="datetimeFigureOut">
              <a:rPr lang="en-US" altLang="zh-TW"/>
              <a:pPr>
                <a:defRPr/>
              </a:pPr>
              <a:t>1/21/2011</a:t>
            </a:fld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CCEE6-5F0D-4BF5-B45B-7F581C68699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4F2A4-AA40-40D4-83B4-0B76122913F4}" type="datetimeFigureOut">
              <a:rPr lang="en-US" altLang="zh-TW"/>
              <a:pPr>
                <a:defRPr/>
              </a:pPr>
              <a:t>1/21/2011</a:t>
            </a:fld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99F73-6410-429B-955D-DE6ADBE4586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rgbClr val="898989"/>
                </a:solidFill>
                <a:latin typeface="Calibri" pitchFamily="34" charset="0"/>
                <a:ea typeface="新細明體" pitchFamily="18" charset="-120"/>
                <a:cs typeface="Arial" charset="0"/>
              </a:defRPr>
            </a:lvl1pPr>
          </a:lstStyle>
          <a:p>
            <a:pPr>
              <a:defRPr/>
            </a:pPr>
            <a:fld id="{B01AB532-1C6C-4741-9638-F7121E4E38BF}" type="datetimeFigureOut">
              <a:rPr lang="en-US" altLang="zh-TW"/>
              <a:pPr>
                <a:defRPr/>
              </a:pPr>
              <a:t>1/21/2011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1200">
                <a:solidFill>
                  <a:srgbClr val="898989"/>
                </a:solidFill>
                <a:latin typeface="Calibri" pitchFamily="34" charset="0"/>
                <a:ea typeface="新細明體" pitchFamily="18" charset="-120"/>
                <a:cs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898989"/>
                </a:solidFill>
                <a:latin typeface="Calibri" pitchFamily="34" charset="0"/>
                <a:ea typeface="新細明體" pitchFamily="18" charset="-120"/>
                <a:cs typeface="Arial" charset="0"/>
              </a:defRPr>
            </a:lvl1pPr>
          </a:lstStyle>
          <a:p>
            <a:pPr>
              <a:defRPr/>
            </a:pPr>
            <a:fld id="{AFD79588-571F-4A36-986F-48D95717022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  <p:sldLayoutId id="214748391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w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wmf"/><Relationship Id="rId9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EYS%20LIU\Desktop\NAMI\Marketing\Marketing%20Materials\NAMI%20Logo\nami%20logo.avi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diagramData" Target="../diagrams/data1.xm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microsoft.com/office/2007/relationships/diagramDrawing" Target="../diagrams/drawing4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71670" y="285728"/>
            <a:ext cx="5429288" cy="1219200"/>
          </a:xfrm>
        </p:spPr>
        <p:txBody>
          <a:bodyPr>
            <a:normAutofit fontScale="90000"/>
          </a:bodyPr>
          <a:lstStyle/>
          <a:p>
            <a:r>
              <a:rPr kumimoji="1" lang="en-US" altLang="zh-HK" sz="3600" b="1" dirty="0" smtClean="0">
                <a:solidFill>
                  <a:srgbClr val="FF0000"/>
                </a:solidFill>
                <a:ea typeface="新細明體" charset="-120"/>
              </a:rPr>
              <a:t>NAMI’s Contribution to the S&amp;T Industry and Environmental Protection</a:t>
            </a:r>
            <a:endParaRPr kumimoji="1" lang="en-US" altLang="zh-TW" sz="3600" b="1" dirty="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1981200"/>
            <a:ext cx="6840538" cy="26670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altLang="zh-TW" sz="200" b="1" dirty="0">
              <a:solidFill>
                <a:schemeClr val="tx1"/>
              </a:solidFill>
              <a:latin typeface="Tahoma" pitchFamily="34" charset="0"/>
              <a:ea typeface="新細明體" charset="-12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zh-TW" sz="1800" b="1" dirty="0">
                <a:solidFill>
                  <a:schemeClr val="tx1"/>
                </a:solidFill>
                <a:ea typeface="新細明體" charset="-120"/>
                <a:cs typeface="Times New Roman" pitchFamily="18" charset="0"/>
              </a:rPr>
              <a:t>Ka </a:t>
            </a:r>
            <a:r>
              <a:rPr lang="en-US" altLang="zh-TW" sz="1800" b="1" dirty="0" smtClean="0">
                <a:solidFill>
                  <a:schemeClr val="tx1"/>
                </a:solidFill>
                <a:ea typeface="新細明體" charset="-120"/>
                <a:cs typeface="Times New Roman" pitchFamily="18" charset="0"/>
              </a:rPr>
              <a:t>Ming </a:t>
            </a:r>
            <a:r>
              <a:rPr lang="en-US" altLang="zh-TW" sz="1800" b="1" dirty="0">
                <a:solidFill>
                  <a:schemeClr val="tx1"/>
                </a:solidFill>
                <a:ea typeface="新細明體" charset="-120"/>
                <a:cs typeface="Times New Roman" pitchFamily="18" charset="0"/>
              </a:rPr>
              <a:t>NG </a:t>
            </a:r>
            <a:r>
              <a:rPr kumimoji="1" lang="en-US" altLang="zh-TW" sz="1800" b="1" dirty="0">
                <a:solidFill>
                  <a:schemeClr val="tx1"/>
                </a:solidFill>
                <a:ea typeface="新細明體" charset="-120"/>
                <a:cs typeface="Times New Roman" pitchFamily="18" charset="0"/>
              </a:rPr>
              <a:t>(</a:t>
            </a:r>
            <a:r>
              <a:rPr kumimoji="1" lang="zh-TW" altLang="en-AU" sz="1800" b="1" dirty="0">
                <a:solidFill>
                  <a:schemeClr val="tx1"/>
                </a:solidFill>
                <a:ea typeface="新細明體" charset="-120"/>
                <a:cs typeface="Times New Roman" pitchFamily="18" charset="0"/>
              </a:rPr>
              <a:t>吳嘉名</a:t>
            </a:r>
            <a:r>
              <a:rPr kumimoji="1" lang="en-US" altLang="zh-TW" sz="1800" b="1" dirty="0">
                <a:solidFill>
                  <a:schemeClr val="tx1"/>
                </a:solidFill>
                <a:ea typeface="新細明體" charset="-120"/>
                <a:cs typeface="Times New Roman" pitchFamily="18" charset="0"/>
              </a:rPr>
              <a:t>)</a:t>
            </a:r>
            <a:endParaRPr lang="en-US" altLang="zh-TW" sz="1800" b="1" dirty="0">
              <a:solidFill>
                <a:schemeClr val="tx1"/>
              </a:solidFill>
              <a:ea typeface="新細明體" charset="-12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US" altLang="zh-TW" sz="1200" b="1" dirty="0">
              <a:solidFill>
                <a:schemeClr val="tx1"/>
              </a:solidFill>
              <a:ea typeface="新細明體" charset="-12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zh-TW" sz="1800" b="1" dirty="0" smtClean="0">
                <a:solidFill>
                  <a:schemeClr val="tx1"/>
                </a:solidFill>
                <a:ea typeface="新細明體" charset="-120"/>
                <a:cs typeface="Times New Roman" pitchFamily="18" charset="0"/>
              </a:rPr>
              <a:t>CEO</a:t>
            </a:r>
          </a:p>
          <a:p>
            <a:pPr>
              <a:lnSpc>
                <a:spcPct val="80000"/>
              </a:lnSpc>
            </a:pPr>
            <a:r>
              <a:rPr lang="en-US" altLang="zh-TW" sz="1800" b="1" dirty="0" err="1" smtClean="0">
                <a:solidFill>
                  <a:srgbClr val="FF0000"/>
                </a:solidFill>
                <a:ea typeface="新細明體" charset="-120"/>
                <a:cs typeface="Times New Roman" pitchFamily="18" charset="0"/>
              </a:rPr>
              <a:t>N</a:t>
            </a:r>
            <a:r>
              <a:rPr lang="en-US" altLang="zh-TW" sz="1800" b="1" dirty="0" err="1" smtClean="0">
                <a:solidFill>
                  <a:schemeClr val="tx1"/>
                </a:solidFill>
                <a:ea typeface="新細明體" charset="-120"/>
                <a:cs typeface="Times New Roman" pitchFamily="18" charset="0"/>
              </a:rPr>
              <a:t>ano</a:t>
            </a:r>
            <a:r>
              <a:rPr lang="en-US" altLang="zh-TW" sz="1800" b="1" dirty="0" smtClean="0">
                <a:solidFill>
                  <a:schemeClr val="tx1"/>
                </a:solidFill>
                <a:ea typeface="新細明體" charset="-120"/>
                <a:cs typeface="Times New Roman" pitchFamily="18" charset="0"/>
              </a:rPr>
              <a:t> and </a:t>
            </a:r>
            <a:r>
              <a:rPr lang="en-US" altLang="zh-TW" sz="1800" b="1" dirty="0" smtClean="0">
                <a:solidFill>
                  <a:srgbClr val="FF0000"/>
                </a:solidFill>
                <a:ea typeface="新細明體" charset="-120"/>
                <a:cs typeface="Times New Roman" pitchFamily="18" charset="0"/>
              </a:rPr>
              <a:t>A</a:t>
            </a:r>
            <a:r>
              <a:rPr lang="en-US" altLang="zh-TW" sz="1800" b="1" dirty="0" smtClean="0">
                <a:solidFill>
                  <a:schemeClr val="tx1"/>
                </a:solidFill>
                <a:ea typeface="新細明體" charset="-120"/>
                <a:cs typeface="Times New Roman" pitchFamily="18" charset="0"/>
              </a:rPr>
              <a:t>dvanced </a:t>
            </a:r>
            <a:r>
              <a:rPr lang="en-US" altLang="zh-TW" sz="1800" b="1" dirty="0" smtClean="0">
                <a:solidFill>
                  <a:srgbClr val="FF0000"/>
                </a:solidFill>
                <a:ea typeface="新細明體" charset="-120"/>
                <a:cs typeface="Times New Roman" pitchFamily="18" charset="0"/>
              </a:rPr>
              <a:t>M</a:t>
            </a:r>
            <a:r>
              <a:rPr lang="en-US" altLang="zh-TW" sz="1800" b="1" dirty="0" smtClean="0">
                <a:solidFill>
                  <a:schemeClr val="tx1"/>
                </a:solidFill>
                <a:ea typeface="新細明體" charset="-120"/>
                <a:cs typeface="Times New Roman" pitchFamily="18" charset="0"/>
              </a:rPr>
              <a:t>aterials </a:t>
            </a:r>
            <a:r>
              <a:rPr lang="en-US" altLang="zh-TW" sz="1800" b="1" dirty="0" smtClean="0">
                <a:solidFill>
                  <a:srgbClr val="FF0000"/>
                </a:solidFill>
                <a:ea typeface="新細明體" charset="-120"/>
                <a:cs typeface="Times New Roman" pitchFamily="18" charset="0"/>
              </a:rPr>
              <a:t>I</a:t>
            </a:r>
            <a:r>
              <a:rPr lang="en-US" altLang="zh-TW" sz="1800" b="1" dirty="0" smtClean="0">
                <a:solidFill>
                  <a:schemeClr val="tx1"/>
                </a:solidFill>
                <a:ea typeface="新細明體" charset="-120"/>
                <a:cs typeface="Times New Roman" pitchFamily="18" charset="0"/>
              </a:rPr>
              <a:t>nstitute, Ltd.</a:t>
            </a:r>
          </a:p>
          <a:p>
            <a:pPr>
              <a:lnSpc>
                <a:spcPct val="80000"/>
              </a:lnSpc>
            </a:pPr>
            <a:endParaRPr lang="en-US" altLang="zh-TW" sz="800" b="1" dirty="0" smtClean="0">
              <a:solidFill>
                <a:schemeClr val="tx1"/>
              </a:solidFill>
              <a:ea typeface="新細明體" charset="-12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zh-TW" sz="1800" b="1" dirty="0" smtClean="0">
                <a:solidFill>
                  <a:schemeClr val="tx1"/>
                </a:solidFill>
                <a:ea typeface="新細明體" charset="-120"/>
                <a:cs typeface="Times New Roman" pitchFamily="18" charset="0"/>
              </a:rPr>
              <a:t>Chair </a:t>
            </a:r>
            <a:r>
              <a:rPr lang="en-US" altLang="zh-TW" sz="1800" b="1" dirty="0">
                <a:solidFill>
                  <a:schemeClr val="tx1"/>
                </a:solidFill>
                <a:ea typeface="新細明體" charset="-120"/>
                <a:cs typeface="Times New Roman" pitchFamily="18" charset="0"/>
              </a:rPr>
              <a:t>Professor</a:t>
            </a:r>
          </a:p>
          <a:p>
            <a:pPr>
              <a:lnSpc>
                <a:spcPct val="80000"/>
              </a:lnSpc>
            </a:pPr>
            <a:r>
              <a:rPr lang="en-US" altLang="zh-TW" sz="1800" b="1" dirty="0">
                <a:solidFill>
                  <a:schemeClr val="tx1"/>
                </a:solidFill>
                <a:ea typeface="新細明體" charset="-120"/>
                <a:cs typeface="Times New Roman" pitchFamily="18" charset="0"/>
              </a:rPr>
              <a:t>Chemical and </a:t>
            </a:r>
            <a:r>
              <a:rPr lang="en-US" altLang="zh-TW" sz="1800" b="1" dirty="0" err="1">
                <a:solidFill>
                  <a:schemeClr val="tx1"/>
                </a:solidFill>
                <a:ea typeface="新細明體" charset="-120"/>
                <a:cs typeface="Times New Roman" pitchFamily="18" charset="0"/>
              </a:rPr>
              <a:t>Biomolecular</a:t>
            </a:r>
            <a:r>
              <a:rPr lang="en-US" altLang="zh-TW" sz="1800" b="1" dirty="0">
                <a:solidFill>
                  <a:schemeClr val="tx1"/>
                </a:solidFill>
                <a:ea typeface="新細明體" charset="-120"/>
                <a:cs typeface="Times New Roman" pitchFamily="18" charset="0"/>
              </a:rPr>
              <a:t> Engineering </a:t>
            </a:r>
            <a:r>
              <a:rPr lang="en-US" altLang="zh-TW" sz="1800" b="1" dirty="0" smtClean="0">
                <a:solidFill>
                  <a:schemeClr val="tx1"/>
                </a:solidFill>
                <a:ea typeface="新細明體" charset="-120"/>
                <a:cs typeface="Times New Roman" pitchFamily="18" charset="0"/>
              </a:rPr>
              <a:t>Department</a:t>
            </a:r>
            <a:endParaRPr lang="en-US" altLang="zh-TW" sz="1800" b="1" dirty="0">
              <a:solidFill>
                <a:schemeClr val="tx1"/>
              </a:solidFill>
              <a:ea typeface="新細明體" charset="-12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US" altLang="zh-TW" sz="1200" b="1" dirty="0">
              <a:solidFill>
                <a:schemeClr val="tx1"/>
              </a:solidFill>
              <a:ea typeface="新細明體" charset="-12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zh-TW" sz="1800" b="1" dirty="0">
                <a:solidFill>
                  <a:schemeClr val="tx1"/>
                </a:solidFill>
                <a:ea typeface="新細明體" charset="-120"/>
                <a:cs typeface="Times New Roman" pitchFamily="18" charset="0"/>
              </a:rPr>
              <a:t>The Hong Kong University of Science and Technology</a:t>
            </a:r>
          </a:p>
          <a:p>
            <a:pPr>
              <a:lnSpc>
                <a:spcPct val="80000"/>
              </a:lnSpc>
            </a:pPr>
            <a:r>
              <a:rPr lang="en-US" altLang="zh-TW" sz="1800" b="1" dirty="0">
                <a:solidFill>
                  <a:schemeClr val="tx1"/>
                </a:solidFill>
                <a:ea typeface="新細明體" charset="-120"/>
                <a:cs typeface="Times New Roman" pitchFamily="18" charset="0"/>
              </a:rPr>
              <a:t>Clear Water Bay, Hong Kong</a:t>
            </a:r>
          </a:p>
        </p:txBody>
      </p:sp>
      <p:pic>
        <p:nvPicPr>
          <p:cNvPr id="31748" name="Picture 4" descr="hkust_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1316" y="304801"/>
            <a:ext cx="835647" cy="1266812"/>
          </a:xfrm>
          <a:prstGeom prst="rect">
            <a:avLst/>
          </a:prstGeom>
          <a:noFill/>
        </p:spPr>
      </p:pic>
      <p:sp>
        <p:nvSpPr>
          <p:cNvPr id="31749" name="Line 5"/>
          <p:cNvSpPr>
            <a:spLocks noChangeShapeType="1"/>
          </p:cNvSpPr>
          <p:nvPr/>
        </p:nvSpPr>
        <p:spPr bwMode="auto">
          <a:xfrm flipV="1">
            <a:off x="1857356" y="1714488"/>
            <a:ext cx="5715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pic>
        <p:nvPicPr>
          <p:cNvPr id="31750" name="Picture 6" descr="panorami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238750"/>
            <a:ext cx="9144000" cy="1143000"/>
          </a:xfrm>
          <a:prstGeom prst="rect">
            <a:avLst/>
          </a:prstGeom>
          <a:noFill/>
        </p:spPr>
      </p:pic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0" y="6491288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kumimoji="1" lang="en-US" altLang="zh-TW" sz="1600">
              <a:latin typeface="Times New Roman" pitchFamily="18" charset="0"/>
              <a:ea typeface="新細明體" charset="-120"/>
            </a:endParaRPr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142844" y="6477000"/>
            <a:ext cx="88583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TW" sz="1200" b="1" dirty="0">
                <a:latin typeface="Times New Roman" pitchFamily="18" charset="0"/>
                <a:cs typeface="Times New Roman" pitchFamily="18" charset="0"/>
              </a:rPr>
              <a:t>Presentation </a:t>
            </a:r>
            <a:r>
              <a:rPr lang="en-US" altLang="zh-TW" sz="1200" b="1" dirty="0" smtClean="0"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Networking Dinner</a:t>
            </a:r>
            <a:r>
              <a:rPr lang="zh-TW" altLang="en-US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1200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Use of Innovation and Technology in Environmental Protection and Testing” </a:t>
            </a:r>
            <a:r>
              <a:rPr lang="en-US" altLang="zh-HK" sz="1200" b="1" dirty="0" smtClean="0">
                <a:latin typeface="Times New Roman" pitchFamily="18" charset="0"/>
                <a:cs typeface="Times New Roman" pitchFamily="18" charset="0"/>
              </a:rPr>
              <a:t>January 19, </a:t>
            </a:r>
            <a:r>
              <a:rPr lang="en-US" altLang="zh-TW" sz="1200" b="1" dirty="0" smtClean="0">
                <a:latin typeface="Times New Roman" pitchFamily="18" charset="0"/>
                <a:cs typeface="Times New Roman" pitchFamily="18" charset="0"/>
              </a:rPr>
              <a:t>2011</a:t>
            </a:r>
            <a:endParaRPr lang="en-US" altLang="zh-TW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57" name="Picture 8" descr="Untitled-1 cop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9042" y="666750"/>
            <a:ext cx="15240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42910" y="4786322"/>
            <a:ext cx="7786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 smtClean="0"/>
              <a:t>Acknowledgments: Prepared by </a:t>
            </a:r>
            <a:r>
              <a:rPr lang="en-US" altLang="zh-TW" sz="1600" dirty="0" err="1" smtClean="0"/>
              <a:t>Sarina</a:t>
            </a:r>
            <a:r>
              <a:rPr lang="en-US" altLang="zh-TW" sz="1600" dirty="0" smtClean="0"/>
              <a:t> LAU and Ka Wai WONG</a:t>
            </a:r>
            <a:endParaRPr lang="zh-TW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507412" cy="72547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3200" b="1" dirty="0" smtClean="0">
                <a:solidFill>
                  <a:srgbClr val="558ED5"/>
                </a:solidFill>
              </a:rPr>
              <a:t>Construction Materials</a:t>
            </a:r>
          </a:p>
        </p:txBody>
      </p:sp>
      <p:sp>
        <p:nvSpPr>
          <p:cNvPr id="4099" name="Content Placeholder 2"/>
          <p:cNvSpPr txBox="1">
            <a:spLocks/>
          </p:cNvSpPr>
          <p:nvPr/>
        </p:nvSpPr>
        <p:spPr bwMode="auto">
          <a:xfrm>
            <a:off x="468313" y="1124744"/>
            <a:ext cx="82296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kumimoji="0" lang="en-US" altLang="zh-TW" sz="32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kumimoji="0" lang="en-US" altLang="zh-TW" sz="3200" dirty="0">
              <a:latin typeface="Calibri" pitchFamily="34" charset="0"/>
            </a:endParaRPr>
          </a:p>
        </p:txBody>
      </p:sp>
      <p:grpSp>
        <p:nvGrpSpPr>
          <p:cNvPr id="12" name="Group 7"/>
          <p:cNvGrpSpPr>
            <a:grpSpLocks/>
          </p:cNvGrpSpPr>
          <p:nvPr/>
        </p:nvGrpSpPr>
        <p:grpSpPr bwMode="auto">
          <a:xfrm>
            <a:off x="241300" y="1071546"/>
            <a:ext cx="8902700" cy="4800600"/>
            <a:chOff x="214282" y="2057127"/>
            <a:chExt cx="8903282" cy="4800873"/>
          </a:xfrm>
        </p:grpSpPr>
        <p:grpSp>
          <p:nvGrpSpPr>
            <p:cNvPr id="13" name="Group 6"/>
            <p:cNvGrpSpPr>
              <a:grpSpLocks/>
            </p:cNvGrpSpPr>
            <p:nvPr/>
          </p:nvGrpSpPr>
          <p:grpSpPr bwMode="auto">
            <a:xfrm>
              <a:off x="214282" y="2057127"/>
              <a:ext cx="6929890" cy="2744943"/>
              <a:chOff x="214282" y="2057127"/>
              <a:chExt cx="6929890" cy="2744943"/>
            </a:xfrm>
          </p:grpSpPr>
          <p:pic>
            <p:nvPicPr>
              <p:cNvPr id="15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32253" t="49023" r="20668" b="17513"/>
              <a:stretch>
                <a:fillRect/>
              </a:stretch>
            </p:blipFill>
            <p:spPr bwMode="auto">
              <a:xfrm>
                <a:off x="214282" y="2057127"/>
                <a:ext cx="6858048" cy="274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" name="Rectangle 15"/>
              <p:cNvSpPr/>
              <p:nvPr/>
            </p:nvSpPr>
            <p:spPr>
              <a:xfrm>
                <a:off x="4858023" y="4373421"/>
                <a:ext cx="2286149" cy="42864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/>
              </a:p>
            </p:txBody>
          </p:sp>
        </p:grpSp>
        <p:pic>
          <p:nvPicPr>
            <p:cNvPr id="14" name="Picture 6" descr="aa-glas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49820" y="3832957"/>
              <a:ext cx="2267744" cy="30250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71472" y="4357694"/>
            <a:ext cx="578647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>
              <a:buFont typeface="Arial" charset="0"/>
              <a:buChar char="•"/>
            </a:pPr>
            <a:r>
              <a:rPr kumimoji="0" lang="en-US" altLang="zh-TW" b="1" dirty="0" smtClean="0">
                <a:latin typeface="Calibri" pitchFamily="34" charset="0"/>
              </a:rPr>
              <a:t>Claimed </a:t>
            </a:r>
            <a:r>
              <a:rPr kumimoji="0" lang="en-US" altLang="zh-TW" b="1" dirty="0">
                <a:latin typeface="Calibri" pitchFamily="34" charset="0"/>
              </a:rPr>
              <a:t>to </a:t>
            </a:r>
            <a:r>
              <a:rPr kumimoji="0" lang="en-US" altLang="zh-TW" b="1" dirty="0" smtClean="0">
                <a:latin typeface="Calibri" pitchFamily="34" charset="0"/>
              </a:rPr>
              <a:t>contain </a:t>
            </a:r>
            <a:r>
              <a:rPr kumimoji="0" lang="en-US" altLang="zh-TW" b="1" dirty="0" err="1">
                <a:latin typeface="Calibri" pitchFamily="34" charset="0"/>
              </a:rPr>
              <a:t>nanoparticles</a:t>
            </a:r>
            <a:r>
              <a:rPr kumimoji="0" lang="en-US" altLang="zh-TW" b="1" dirty="0">
                <a:latin typeface="Calibri" pitchFamily="34" charset="0"/>
              </a:rPr>
              <a:t> </a:t>
            </a:r>
            <a:r>
              <a:rPr kumimoji="0" lang="en-US" altLang="zh-TW" b="1" dirty="0" smtClean="0">
                <a:latin typeface="Calibri" pitchFamily="34" charset="0"/>
              </a:rPr>
              <a:t>(not specified) within </a:t>
            </a:r>
            <a:r>
              <a:rPr kumimoji="0" lang="en-US" altLang="zh-TW" b="1" dirty="0">
                <a:latin typeface="Calibri" pitchFamily="34" charset="0"/>
              </a:rPr>
              <a:t>the </a:t>
            </a:r>
            <a:r>
              <a:rPr kumimoji="0" lang="en-US" altLang="zh-TW" b="1" dirty="0" smtClean="0">
                <a:latin typeface="Calibri" pitchFamily="34" charset="0"/>
              </a:rPr>
              <a:t>coating</a:t>
            </a:r>
            <a:r>
              <a:rPr kumimoji="0" lang="en-US" altLang="zh-TW" b="1" dirty="0">
                <a:latin typeface="Calibri" pitchFamily="34" charset="0"/>
              </a:rPr>
              <a:t> </a:t>
            </a:r>
            <a:r>
              <a:rPr kumimoji="0" lang="en-US" altLang="zh-TW" b="1" dirty="0" smtClean="0">
                <a:latin typeface="Calibri" pitchFamily="34" charset="0"/>
              </a:rPr>
              <a:t>making a </a:t>
            </a:r>
            <a:r>
              <a:rPr kumimoji="0" lang="en-US" altLang="zh-TW" b="1" dirty="0">
                <a:latin typeface="Calibri" pitchFamily="34" charset="0"/>
              </a:rPr>
              <a:t>non-sticking surface</a:t>
            </a:r>
            <a:endParaRPr kumimoji="0" lang="zh-TW" altLang="en-US" b="1" dirty="0">
              <a:latin typeface="Calibri" pitchFamily="34" charset="0"/>
            </a:endParaRPr>
          </a:p>
        </p:txBody>
      </p:sp>
      <p:grpSp>
        <p:nvGrpSpPr>
          <p:cNvPr id="10" name="Group 17"/>
          <p:cNvGrpSpPr>
            <a:grpSpLocks/>
          </p:cNvGrpSpPr>
          <p:nvPr/>
        </p:nvGrpSpPr>
        <p:grpSpPr bwMode="auto">
          <a:xfrm>
            <a:off x="571473" y="5357827"/>
            <a:ext cx="5623975" cy="905117"/>
            <a:chOff x="1428728" y="3714752"/>
            <a:chExt cx="5996059" cy="623923"/>
          </a:xfrm>
        </p:grpSpPr>
        <p:sp>
          <p:nvSpPr>
            <p:cNvPr id="11" name="TextBox 18"/>
            <p:cNvSpPr txBox="1">
              <a:spLocks noChangeArrowheads="1"/>
            </p:cNvSpPr>
            <p:nvPr/>
          </p:nvSpPr>
          <p:spPr bwMode="auto">
            <a:xfrm>
              <a:off x="1428728" y="3714752"/>
              <a:ext cx="5940819" cy="4455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33363" indent="-233363">
                <a:buFont typeface="Wingdings" pitchFamily="2" charset="2"/>
                <a:buChar char="Ø"/>
              </a:pPr>
              <a:r>
                <a:rPr kumimoji="0" lang="en-US" altLang="zh-TW" b="1" dirty="0" smtClean="0">
                  <a:solidFill>
                    <a:srgbClr val="006600"/>
                  </a:solidFill>
                  <a:latin typeface="Calibri" pitchFamily="34" charset="0"/>
                </a:rPr>
                <a:t>Functional </a:t>
              </a:r>
              <a:r>
                <a:rPr kumimoji="0" lang="en-US" altLang="zh-TW" b="1" dirty="0">
                  <a:solidFill>
                    <a:srgbClr val="006600"/>
                  </a:solidFill>
                  <a:latin typeface="Calibri" pitchFamily="34" charset="0"/>
                </a:rPr>
                <a:t>tests:  </a:t>
              </a:r>
              <a:r>
                <a:rPr kumimoji="0" lang="en-US" altLang="zh-TW" b="1" dirty="0" smtClean="0">
                  <a:solidFill>
                    <a:srgbClr val="006600"/>
                  </a:solidFill>
                  <a:latin typeface="Calibri" pitchFamily="34" charset="0"/>
                </a:rPr>
                <a:t>Surface roughness, </a:t>
              </a:r>
              <a:r>
                <a:rPr kumimoji="0" lang="en-US" altLang="zh-TW" b="1" dirty="0" err="1">
                  <a:solidFill>
                    <a:srgbClr val="006600"/>
                  </a:solidFill>
                  <a:latin typeface="Calibri" pitchFamily="34" charset="0"/>
                </a:rPr>
                <a:t>hydrophobicity</a:t>
              </a:r>
              <a:r>
                <a:rPr kumimoji="0" lang="en-US" altLang="zh-TW" b="1" dirty="0">
                  <a:solidFill>
                    <a:srgbClr val="006600"/>
                  </a:solidFill>
                  <a:latin typeface="Calibri" pitchFamily="34" charset="0"/>
                </a:rPr>
                <a:t> </a:t>
              </a:r>
              <a:r>
                <a:rPr kumimoji="0" lang="en-US" altLang="zh-TW" b="1" dirty="0" smtClean="0">
                  <a:solidFill>
                    <a:srgbClr val="006600"/>
                  </a:solidFill>
                  <a:latin typeface="Calibri" pitchFamily="34" charset="0"/>
                </a:rPr>
                <a:t>, hardness </a:t>
              </a:r>
              <a:endParaRPr kumimoji="0" lang="zh-TW" altLang="en-US" b="1" dirty="0">
                <a:solidFill>
                  <a:srgbClr val="006600"/>
                </a:solidFill>
                <a:latin typeface="Calibri" pitchFamily="34" charset="0"/>
              </a:endParaRPr>
            </a:p>
          </p:txBody>
        </p:sp>
        <p:sp>
          <p:nvSpPr>
            <p:cNvPr id="17" name="TextBox 19"/>
            <p:cNvSpPr txBox="1">
              <a:spLocks noChangeArrowheads="1"/>
            </p:cNvSpPr>
            <p:nvPr/>
          </p:nvSpPr>
          <p:spPr bwMode="auto">
            <a:xfrm>
              <a:off x="1428728" y="4084084"/>
              <a:ext cx="5996059" cy="254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169863" indent="-169863">
                <a:buFont typeface="Wingdings" pitchFamily="2" charset="2"/>
                <a:buChar char="Ø"/>
              </a:pPr>
              <a:r>
                <a:rPr kumimoji="0" lang="en-US" altLang="zh-TW" b="1" dirty="0">
                  <a:solidFill>
                    <a:srgbClr val="006600"/>
                  </a:solidFill>
                  <a:latin typeface="Calibri" pitchFamily="34" charset="0"/>
                </a:rPr>
                <a:t> Material tests:  Nature of </a:t>
              </a:r>
              <a:r>
                <a:rPr kumimoji="0" lang="en-US" altLang="zh-TW" b="1" dirty="0" err="1">
                  <a:solidFill>
                    <a:srgbClr val="006600"/>
                  </a:solidFill>
                  <a:latin typeface="Calibri" pitchFamily="34" charset="0"/>
                </a:rPr>
                <a:t>nanoparticles</a:t>
              </a:r>
              <a:r>
                <a:rPr kumimoji="0" lang="en-US" altLang="zh-TW" b="1" dirty="0">
                  <a:solidFill>
                    <a:srgbClr val="006600"/>
                  </a:solidFill>
                  <a:latin typeface="Calibri" pitchFamily="34" charset="0"/>
                </a:rPr>
                <a:t>?  Size?  Form? </a:t>
              </a:r>
              <a:endParaRPr kumimoji="0" lang="zh-TW" altLang="en-US" b="1" dirty="0">
                <a:solidFill>
                  <a:srgbClr val="006600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507412" cy="582594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3200" b="1" dirty="0" smtClean="0">
                <a:solidFill>
                  <a:srgbClr val="558ED5"/>
                </a:solidFill>
              </a:rPr>
              <a:t>Food</a:t>
            </a:r>
          </a:p>
        </p:txBody>
      </p:sp>
      <p:sp>
        <p:nvSpPr>
          <p:cNvPr id="4099" name="Content Placeholder 2"/>
          <p:cNvSpPr txBox="1">
            <a:spLocks/>
          </p:cNvSpPr>
          <p:nvPr/>
        </p:nvSpPr>
        <p:spPr bwMode="auto">
          <a:xfrm>
            <a:off x="468313" y="1124744"/>
            <a:ext cx="82296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kumimoji="0" lang="en-US" altLang="zh-TW" sz="32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kumimoji="0" lang="en-US" altLang="zh-TW" sz="3200" dirty="0">
              <a:latin typeface="Calibri" pitchFamily="34" charset="0"/>
            </a:endParaRPr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85786" y="785794"/>
            <a:ext cx="7715272" cy="4214842"/>
            <a:chOff x="228600" y="1124744"/>
            <a:chExt cx="8915400" cy="5386788"/>
          </a:xfrm>
        </p:grpSpPr>
        <p:pic>
          <p:nvPicPr>
            <p:cNvPr id="14" name="Picture 11"/>
            <p:cNvPicPr>
              <a:picLocks noChangeAspect="1" noChangeArrowheads="1"/>
            </p:cNvPicPr>
            <p:nvPr/>
          </p:nvPicPr>
          <p:blipFill>
            <a:blip r:embed="rId3" cstate="print"/>
            <a:srcRect l="47231" t="26367" r="36713" b="41145"/>
            <a:stretch>
              <a:fillRect/>
            </a:stretch>
          </p:blipFill>
          <p:spPr bwMode="auto">
            <a:xfrm>
              <a:off x="228600" y="2636838"/>
              <a:ext cx="2974975" cy="3384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 l="12372" t="34245" r="38373" b="18489"/>
            <a:stretch>
              <a:fillRect/>
            </a:stretch>
          </p:blipFill>
          <p:spPr bwMode="auto">
            <a:xfrm>
              <a:off x="2915816" y="3501008"/>
              <a:ext cx="5580112" cy="3010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3"/>
            <p:cNvPicPr>
              <a:picLocks noChangeAspect="1" noChangeArrowheads="1"/>
            </p:cNvPicPr>
            <p:nvPr/>
          </p:nvPicPr>
          <p:blipFill>
            <a:blip r:embed="rId5" cstate="print"/>
            <a:srcRect l="12372" t="22440" r="38373" b="45073"/>
            <a:stretch>
              <a:fillRect/>
            </a:stretch>
          </p:blipFill>
          <p:spPr bwMode="auto">
            <a:xfrm>
              <a:off x="2735262" y="1412776"/>
              <a:ext cx="6408738" cy="2376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5"/>
            <p:cNvPicPr>
              <a:picLocks noChangeAspect="1" noChangeArrowheads="1"/>
            </p:cNvPicPr>
            <p:nvPr/>
          </p:nvPicPr>
          <p:blipFill>
            <a:blip r:embed="rId6" cstate="print"/>
            <a:srcRect l="64116" t="19489" r="27026" b="72026"/>
            <a:stretch>
              <a:fillRect/>
            </a:stretch>
          </p:blipFill>
          <p:spPr bwMode="auto">
            <a:xfrm>
              <a:off x="7812360" y="1124744"/>
              <a:ext cx="1152525" cy="620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42910" y="5143512"/>
            <a:ext cx="72610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69863" indent="-169863">
              <a:buFont typeface="Arial" charset="0"/>
              <a:buChar char="•"/>
            </a:pPr>
            <a:r>
              <a:rPr kumimoji="0" lang="en-US" altLang="zh-TW" b="1" dirty="0">
                <a:latin typeface="Calibri" pitchFamily="34" charset="0"/>
              </a:rPr>
              <a:t> Claimed to have core-shell </a:t>
            </a:r>
            <a:r>
              <a:rPr kumimoji="0" lang="en-US" altLang="zh-TW" b="1" dirty="0" smtClean="0">
                <a:latin typeface="Calibri" pitchFamily="34" charset="0"/>
              </a:rPr>
              <a:t>micelles </a:t>
            </a:r>
            <a:r>
              <a:rPr kumimoji="0" lang="en-US" altLang="zh-TW" b="1" dirty="0">
                <a:latin typeface="Calibri" pitchFamily="34" charset="0"/>
              </a:rPr>
              <a:t>containing vitamin/protein/nutrient</a:t>
            </a:r>
          </a:p>
        </p:txBody>
      </p:sp>
      <p:grpSp>
        <p:nvGrpSpPr>
          <p:cNvPr id="11" name="Group 15"/>
          <p:cNvGrpSpPr>
            <a:grpSpLocks/>
          </p:cNvGrpSpPr>
          <p:nvPr/>
        </p:nvGrpSpPr>
        <p:grpSpPr bwMode="auto">
          <a:xfrm>
            <a:off x="622323" y="5715016"/>
            <a:ext cx="7418762" cy="739218"/>
            <a:chOff x="1428728" y="3714753"/>
            <a:chExt cx="7418821" cy="738108"/>
          </a:xfrm>
        </p:grpSpPr>
        <p:sp>
          <p:nvSpPr>
            <p:cNvPr id="12" name="TextBox 16"/>
            <p:cNvSpPr txBox="1">
              <a:spLocks noChangeArrowheads="1"/>
            </p:cNvSpPr>
            <p:nvPr/>
          </p:nvSpPr>
          <p:spPr bwMode="auto">
            <a:xfrm>
              <a:off x="1428728" y="3714753"/>
              <a:ext cx="6956768" cy="368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Char char="Ø"/>
              </a:pPr>
              <a:r>
                <a:rPr kumimoji="0" lang="en-US" altLang="zh-TW" b="1" dirty="0">
                  <a:solidFill>
                    <a:srgbClr val="006600"/>
                  </a:solidFill>
                  <a:latin typeface="Calibri" pitchFamily="34" charset="0"/>
                </a:rPr>
                <a:t> Functional tests:  Activity and efficacy of </a:t>
              </a:r>
              <a:r>
                <a:rPr kumimoji="0" lang="en-US" altLang="zh-TW" b="1" dirty="0" smtClean="0">
                  <a:solidFill>
                    <a:srgbClr val="006600"/>
                  </a:solidFill>
                  <a:latin typeface="Calibri" pitchFamily="34" charset="0"/>
                </a:rPr>
                <a:t>vitamin/active ingredient?  </a:t>
              </a:r>
              <a:endParaRPr kumimoji="0" lang="zh-TW" altLang="en-US" b="1" dirty="0">
                <a:solidFill>
                  <a:srgbClr val="006600"/>
                </a:solidFill>
                <a:latin typeface="Calibri" pitchFamily="34" charset="0"/>
              </a:endParaRPr>
            </a:p>
          </p:txBody>
        </p:sp>
        <p:sp>
          <p:nvSpPr>
            <p:cNvPr id="13" name="TextBox 17"/>
            <p:cNvSpPr txBox="1">
              <a:spLocks noChangeArrowheads="1"/>
            </p:cNvSpPr>
            <p:nvPr/>
          </p:nvSpPr>
          <p:spPr bwMode="auto">
            <a:xfrm>
              <a:off x="1428728" y="4084084"/>
              <a:ext cx="7418821" cy="368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Char char="Ø"/>
              </a:pPr>
              <a:r>
                <a:rPr kumimoji="0" lang="en-US" altLang="zh-TW" b="1" dirty="0">
                  <a:solidFill>
                    <a:srgbClr val="006600"/>
                  </a:solidFill>
                  <a:latin typeface="Calibri" pitchFamily="34" charset="0"/>
                </a:rPr>
                <a:t> Material tests:  Presence of </a:t>
              </a:r>
              <a:r>
                <a:rPr kumimoji="0" lang="en-US" altLang="zh-TW" b="1" dirty="0" err="1" smtClean="0">
                  <a:solidFill>
                    <a:srgbClr val="006600"/>
                  </a:solidFill>
                  <a:latin typeface="Calibri" pitchFamily="34" charset="0"/>
                </a:rPr>
                <a:t>nanoparticles</a:t>
              </a:r>
              <a:r>
                <a:rPr kumimoji="0" lang="en-US" altLang="zh-TW" b="1" dirty="0" smtClean="0">
                  <a:solidFill>
                    <a:srgbClr val="006600"/>
                  </a:solidFill>
                  <a:latin typeface="Calibri" pitchFamily="34" charset="0"/>
                </a:rPr>
                <a:t> / chemicals</a:t>
              </a:r>
              <a:r>
                <a:rPr kumimoji="0" lang="en-US" altLang="zh-TW" b="1" dirty="0">
                  <a:solidFill>
                    <a:srgbClr val="006600"/>
                  </a:solidFill>
                  <a:latin typeface="Calibri" pitchFamily="34" charset="0"/>
                </a:rPr>
                <a:t>?  Size?  Core-shell? </a:t>
              </a:r>
              <a:endParaRPr kumimoji="0" lang="zh-TW" altLang="en-US" b="1" dirty="0">
                <a:solidFill>
                  <a:srgbClr val="006600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468313" y="1268761"/>
            <a:ext cx="8229600" cy="35890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zh-TW" sz="2800" dirty="0" smtClean="0"/>
              <a:t>     </a:t>
            </a:r>
            <a:endParaRPr lang="en-US" altLang="zh-TW" dirty="0" smtClean="0"/>
          </a:p>
          <a:p>
            <a:pPr eaLnBrk="1" hangingPunct="1">
              <a:buFont typeface="Wingdings" pitchFamily="2" charset="2"/>
              <a:buChar char="Ø"/>
            </a:pPr>
            <a:endParaRPr lang="en-US" altLang="zh-TW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8581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3200" b="1" dirty="0" smtClean="0">
                <a:solidFill>
                  <a:srgbClr val="558ED5"/>
                </a:solidFill>
              </a:rPr>
              <a:t>Environmental Protection</a:t>
            </a:r>
          </a:p>
        </p:txBody>
      </p:sp>
      <p:grpSp>
        <p:nvGrpSpPr>
          <p:cNvPr id="14" name="Group 5"/>
          <p:cNvGrpSpPr>
            <a:grpSpLocks/>
          </p:cNvGrpSpPr>
          <p:nvPr/>
        </p:nvGrpSpPr>
        <p:grpSpPr bwMode="auto">
          <a:xfrm>
            <a:off x="357158" y="1285860"/>
            <a:ext cx="8459786" cy="3006363"/>
            <a:chOff x="683569" y="2299314"/>
            <a:chExt cx="8460431" cy="3005898"/>
          </a:xfrm>
        </p:grpSpPr>
        <p:pic>
          <p:nvPicPr>
            <p:cNvPr id="15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l="9068"/>
            <a:stretch>
              <a:fillRect/>
            </a:stretch>
          </p:blipFill>
          <p:spPr bwMode="auto">
            <a:xfrm>
              <a:off x="683569" y="2299314"/>
              <a:ext cx="3532081" cy="30058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Box 6"/>
            <p:cNvSpPr txBox="1">
              <a:spLocks noChangeArrowheads="1"/>
            </p:cNvSpPr>
            <p:nvPr/>
          </p:nvSpPr>
          <p:spPr bwMode="auto">
            <a:xfrm>
              <a:off x="4357687" y="2474915"/>
              <a:ext cx="4786313" cy="1784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77800" indent="-177800">
                <a:buFont typeface="Arial" charset="0"/>
                <a:buChar char="•"/>
                <a:tabLst>
                  <a:tab pos="177800" algn="l"/>
                </a:tabLst>
              </a:pPr>
              <a:r>
                <a:rPr kumimoji="0" lang="en-US" altLang="zh-TW" b="1" dirty="0">
                  <a:latin typeface="+mn-lt"/>
                </a:rPr>
                <a:t>A</a:t>
              </a:r>
              <a:r>
                <a:rPr kumimoji="0" lang="en-US" altLang="zh-TW" b="1" dirty="0" smtClean="0">
                  <a:latin typeface="+mn-lt"/>
                </a:rPr>
                <a:t> 4-in-1 </a:t>
              </a:r>
              <a:r>
                <a:rPr kumimoji="0" lang="en-US" altLang="zh-TW" b="1" dirty="0">
                  <a:latin typeface="+mn-lt"/>
                </a:rPr>
                <a:t>air </a:t>
              </a:r>
              <a:r>
                <a:rPr kumimoji="0" lang="en-US" altLang="zh-TW" b="1" dirty="0" smtClean="0">
                  <a:latin typeface="+mn-lt"/>
                </a:rPr>
                <a:t>filter claimed </a:t>
              </a:r>
              <a:r>
                <a:rPr kumimoji="0" lang="en-US" altLang="zh-TW" b="1" dirty="0">
                  <a:latin typeface="+mn-lt"/>
                </a:rPr>
                <a:t>to have one layer containing “</a:t>
              </a:r>
              <a:r>
                <a:rPr kumimoji="0" lang="en-US" altLang="zh-TW" b="1" dirty="0" err="1">
                  <a:latin typeface="+mn-lt"/>
                </a:rPr>
                <a:t>NanoSilver</a:t>
              </a:r>
              <a:r>
                <a:rPr kumimoji="0" lang="en-US" altLang="zh-TW" b="1" dirty="0">
                  <a:latin typeface="+mn-lt"/>
                </a:rPr>
                <a:t>” and one layer having “TiO</a:t>
              </a:r>
              <a:r>
                <a:rPr kumimoji="0" lang="en-US" altLang="zh-TW" b="1" baseline="-25000" dirty="0">
                  <a:latin typeface="+mn-lt"/>
                </a:rPr>
                <a:t>2</a:t>
              </a:r>
              <a:r>
                <a:rPr kumimoji="0" lang="en-US" altLang="zh-TW" b="1" dirty="0">
                  <a:latin typeface="+mn-lt"/>
                </a:rPr>
                <a:t> </a:t>
              </a:r>
              <a:r>
                <a:rPr kumimoji="0" lang="en-US" altLang="zh-TW" b="1" dirty="0" err="1">
                  <a:latin typeface="+mn-lt"/>
                </a:rPr>
                <a:t>nanoparticles</a:t>
              </a:r>
              <a:r>
                <a:rPr kumimoji="0" lang="en-US" altLang="zh-TW" b="1" dirty="0" smtClean="0">
                  <a:latin typeface="+mn-lt"/>
                </a:rPr>
                <a:t>”</a:t>
              </a:r>
            </a:p>
            <a:p>
              <a:pPr marL="177800" indent="-177800">
                <a:buFont typeface="Arial" charset="0"/>
                <a:buChar char="•"/>
                <a:tabLst>
                  <a:tab pos="177800" algn="l"/>
                </a:tabLst>
              </a:pPr>
              <a:r>
                <a:rPr kumimoji="0" lang="en-US" altLang="zh-TW" b="1" dirty="0" smtClean="0">
                  <a:latin typeface="+mn-lt"/>
                </a:rPr>
                <a:t>Claimed to be anti-bacterial and  decomposes VOCs</a:t>
              </a:r>
              <a:endParaRPr kumimoji="0" lang="zh-TW" altLang="en-US" b="1" dirty="0" smtClean="0">
                <a:latin typeface="+mn-lt"/>
              </a:endParaRPr>
            </a:p>
            <a:p>
              <a:pPr marL="177800" indent="-177800">
                <a:buFont typeface="Arial" charset="0"/>
                <a:buChar char="•"/>
                <a:tabLst>
                  <a:tab pos="177800" algn="l"/>
                </a:tabLst>
              </a:pPr>
              <a:endParaRPr kumimoji="0" lang="zh-TW" altLang="en-US" sz="2000" dirty="0">
                <a:latin typeface="Calibri" pitchFamily="34" charset="0"/>
              </a:endParaRPr>
            </a:p>
          </p:txBody>
        </p:sp>
      </p:grpSp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928662" y="4857760"/>
            <a:ext cx="6383338" cy="739775"/>
            <a:chOff x="1428728" y="3714752"/>
            <a:chExt cx="6382773" cy="738664"/>
          </a:xfrm>
        </p:grpSpPr>
        <p:sp>
          <p:nvSpPr>
            <p:cNvPr id="9" name="TextBox 18"/>
            <p:cNvSpPr txBox="1">
              <a:spLocks noChangeArrowheads="1"/>
            </p:cNvSpPr>
            <p:nvPr/>
          </p:nvSpPr>
          <p:spPr bwMode="auto">
            <a:xfrm>
              <a:off x="1428728" y="3714752"/>
              <a:ext cx="638277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Char char="Ø"/>
              </a:pPr>
              <a:r>
                <a:rPr kumimoji="0" lang="en-US" altLang="zh-TW" b="1" dirty="0">
                  <a:solidFill>
                    <a:srgbClr val="006600"/>
                  </a:solidFill>
                  <a:latin typeface="Calibri" pitchFamily="34" charset="0"/>
                </a:rPr>
                <a:t> Functional tests:  Anti-bacterial and </a:t>
              </a:r>
              <a:r>
                <a:rPr kumimoji="0" lang="en-US" altLang="zh-TW" b="1" dirty="0" err="1">
                  <a:solidFill>
                    <a:srgbClr val="006600"/>
                  </a:solidFill>
                  <a:latin typeface="Calibri" pitchFamily="34" charset="0"/>
                </a:rPr>
                <a:t>photocatalytic</a:t>
              </a:r>
              <a:r>
                <a:rPr kumimoji="0" lang="en-US" altLang="zh-TW" b="1" dirty="0">
                  <a:solidFill>
                    <a:srgbClr val="006600"/>
                  </a:solidFill>
                  <a:latin typeface="Calibri" pitchFamily="34" charset="0"/>
                </a:rPr>
                <a:t> properties  </a:t>
              </a:r>
              <a:endParaRPr kumimoji="0" lang="zh-TW" altLang="en-US" b="1" dirty="0">
                <a:solidFill>
                  <a:srgbClr val="006600"/>
                </a:solidFill>
                <a:latin typeface="Calibri" pitchFamily="34" charset="0"/>
              </a:endParaRPr>
            </a:p>
          </p:txBody>
        </p:sp>
        <p:sp>
          <p:nvSpPr>
            <p:cNvPr id="10" name="TextBox 19"/>
            <p:cNvSpPr txBox="1">
              <a:spLocks noChangeArrowheads="1"/>
            </p:cNvSpPr>
            <p:nvPr/>
          </p:nvSpPr>
          <p:spPr bwMode="auto">
            <a:xfrm>
              <a:off x="1428728" y="4084084"/>
              <a:ext cx="623228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Char char="Ø"/>
              </a:pPr>
              <a:r>
                <a:rPr kumimoji="0" lang="en-US" altLang="zh-TW" b="1" dirty="0">
                  <a:solidFill>
                    <a:srgbClr val="006600"/>
                  </a:solidFill>
                  <a:latin typeface="Calibri" pitchFamily="34" charset="0"/>
                </a:rPr>
                <a:t> Material tests:  Presence of Ag and TiO</a:t>
              </a:r>
              <a:r>
                <a:rPr kumimoji="0" lang="en-US" altLang="zh-TW" b="1" baseline="-25000" dirty="0">
                  <a:solidFill>
                    <a:srgbClr val="006600"/>
                  </a:solidFill>
                  <a:latin typeface="Calibri" pitchFamily="34" charset="0"/>
                </a:rPr>
                <a:t>2</a:t>
              </a:r>
              <a:r>
                <a:rPr kumimoji="0" lang="en-US" altLang="zh-TW" b="1" dirty="0">
                  <a:solidFill>
                    <a:srgbClr val="006600"/>
                  </a:solidFill>
                  <a:latin typeface="Calibri" pitchFamily="34" charset="0"/>
                </a:rPr>
                <a:t>?  Size?  Distribution?</a:t>
              </a:r>
              <a:endParaRPr kumimoji="0" lang="zh-TW" altLang="en-US" b="1" dirty="0">
                <a:solidFill>
                  <a:srgbClr val="006600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4071931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zh-TW" sz="2800" dirty="0" smtClean="0"/>
              <a:t>     </a:t>
            </a:r>
            <a:endParaRPr lang="en-US" altLang="zh-TW" dirty="0" smtClean="0"/>
          </a:p>
          <a:p>
            <a:pPr eaLnBrk="1" hangingPunct="1">
              <a:buFont typeface="Wingdings" pitchFamily="2" charset="2"/>
              <a:buChar char="Ø"/>
            </a:pPr>
            <a:endParaRPr lang="en-US" altLang="zh-TW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200" b="1" dirty="0" smtClean="0">
                <a:solidFill>
                  <a:srgbClr val="558ED5"/>
                </a:solidFill>
              </a:rPr>
              <a:t>Medical &amp; Healthcare Products</a:t>
            </a:r>
          </a:p>
        </p:txBody>
      </p:sp>
      <p:grpSp>
        <p:nvGrpSpPr>
          <p:cNvPr id="14" name="Group 5"/>
          <p:cNvGrpSpPr>
            <a:grpSpLocks/>
          </p:cNvGrpSpPr>
          <p:nvPr/>
        </p:nvGrpSpPr>
        <p:grpSpPr bwMode="auto">
          <a:xfrm>
            <a:off x="1428728" y="1571612"/>
            <a:ext cx="6429421" cy="2514738"/>
            <a:chOff x="1123923" y="2276872"/>
            <a:chExt cx="6428814" cy="2514738"/>
          </a:xfrm>
        </p:grpSpPr>
        <p:pic>
          <p:nvPicPr>
            <p:cNvPr id="15" name="Picture 2" descr="http://www.nanoandme.org/images/cosmetics_surfer.jpg"/>
            <p:cNvPicPr>
              <a:picLocks noChangeAspect="1" noChangeArrowheads="1"/>
            </p:cNvPicPr>
            <p:nvPr/>
          </p:nvPicPr>
          <p:blipFill>
            <a:blip r:embed="rId2" cstate="print"/>
            <a:srcRect l="8331"/>
            <a:stretch>
              <a:fillRect/>
            </a:stretch>
          </p:blipFill>
          <p:spPr bwMode="auto">
            <a:xfrm>
              <a:off x="1123923" y="2276872"/>
              <a:ext cx="2305176" cy="2514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ectangle 4"/>
            <p:cNvSpPr>
              <a:spLocks noChangeArrowheads="1"/>
            </p:cNvSpPr>
            <p:nvPr/>
          </p:nvSpPr>
          <p:spPr bwMode="auto">
            <a:xfrm>
              <a:off x="3923930" y="2420888"/>
              <a:ext cx="3628807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77800" indent="-177800">
                <a:buFont typeface="Arial" charset="0"/>
                <a:buChar char="•"/>
                <a:tabLst>
                  <a:tab pos="177800" algn="l"/>
                </a:tabLst>
              </a:pPr>
              <a:endParaRPr kumimoji="0" lang="en-US" altLang="zh-TW" dirty="0">
                <a:latin typeface="Calibri" pitchFamily="34" charset="0"/>
              </a:endParaRPr>
            </a:p>
            <a:p>
              <a:pPr marL="177800" indent="-177800">
                <a:buFont typeface="Arial" charset="0"/>
                <a:buChar char="•"/>
                <a:tabLst>
                  <a:tab pos="177800" algn="l"/>
                </a:tabLst>
              </a:pPr>
              <a:r>
                <a:rPr kumimoji="0" lang="en-US" altLang="zh-TW" dirty="0" smtClean="0">
                  <a:latin typeface="Calibri" pitchFamily="34" charset="0"/>
                </a:rPr>
                <a:t>TiO</a:t>
              </a:r>
              <a:r>
                <a:rPr kumimoji="0" lang="en-US" altLang="zh-TW" baseline="-25000" dirty="0" smtClean="0">
                  <a:latin typeface="Calibri" pitchFamily="34" charset="0"/>
                </a:rPr>
                <a:t>2</a:t>
              </a:r>
              <a:r>
                <a:rPr kumimoji="0" lang="en-US" altLang="zh-TW" dirty="0" smtClean="0">
                  <a:latin typeface="Calibri" pitchFamily="34" charset="0"/>
                </a:rPr>
                <a:t> </a:t>
              </a:r>
              <a:r>
                <a:rPr kumimoji="0" lang="en-US" altLang="zh-TW" dirty="0">
                  <a:latin typeface="Calibri" pitchFamily="34" charset="0"/>
                </a:rPr>
                <a:t>and </a:t>
              </a:r>
              <a:r>
                <a:rPr kumimoji="0" lang="en-US" altLang="zh-TW" dirty="0" err="1">
                  <a:latin typeface="Calibri" pitchFamily="34" charset="0"/>
                </a:rPr>
                <a:t>ZnO</a:t>
              </a:r>
              <a:r>
                <a:rPr kumimoji="0" lang="en-US" altLang="zh-TW" dirty="0">
                  <a:latin typeface="Calibri" pitchFamily="34" charset="0"/>
                </a:rPr>
                <a:t> </a:t>
              </a:r>
              <a:r>
                <a:rPr kumimoji="0" lang="en-US" altLang="zh-TW" dirty="0" err="1" smtClean="0">
                  <a:latin typeface="Calibri" pitchFamily="34" charset="0"/>
                </a:rPr>
                <a:t>nanoparticles</a:t>
              </a:r>
              <a:r>
                <a:rPr kumimoji="0" lang="en-US" altLang="zh-TW" dirty="0" smtClean="0">
                  <a:latin typeface="Calibri" pitchFamily="34" charset="0"/>
                </a:rPr>
                <a:t>  are commonly used in sunscreens to </a:t>
              </a:r>
              <a:r>
                <a:rPr kumimoji="0" lang="en-US" altLang="zh-TW" dirty="0">
                  <a:latin typeface="Calibri" pitchFamily="34" charset="0"/>
                </a:rPr>
                <a:t>block </a:t>
              </a:r>
              <a:r>
                <a:rPr kumimoji="0" lang="en-US" altLang="zh-TW" dirty="0" smtClean="0">
                  <a:latin typeface="Calibri" pitchFamily="34" charset="0"/>
                </a:rPr>
                <a:t>UV light</a:t>
              </a:r>
              <a:endParaRPr kumimoji="0" lang="en-US" altLang="zh-TW" dirty="0">
                <a:latin typeface="Calibri" pitchFamily="34" charset="0"/>
              </a:endParaRPr>
            </a:p>
          </p:txBody>
        </p:sp>
      </p:grp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00101" y="4714884"/>
            <a:ext cx="79296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>
              <a:buFont typeface="Arial" charset="0"/>
              <a:buChar char="•"/>
            </a:pPr>
            <a:r>
              <a:rPr kumimoji="0" lang="en-US" altLang="zh-TW" b="1" dirty="0">
                <a:latin typeface="Calibri" pitchFamily="34" charset="0"/>
              </a:rPr>
              <a:t> </a:t>
            </a:r>
            <a:r>
              <a:rPr kumimoji="0" lang="en-US" altLang="zh-TW" b="1" dirty="0" smtClean="0">
                <a:latin typeface="Calibri" pitchFamily="34" charset="0"/>
              </a:rPr>
              <a:t>A product claimed </a:t>
            </a:r>
            <a:r>
              <a:rPr kumimoji="0" lang="en-US" altLang="zh-TW" b="1" dirty="0">
                <a:latin typeface="Calibri" pitchFamily="34" charset="0"/>
              </a:rPr>
              <a:t>to </a:t>
            </a:r>
            <a:r>
              <a:rPr kumimoji="0" lang="en-US" altLang="zh-TW" b="1" dirty="0" smtClean="0">
                <a:latin typeface="Calibri" pitchFamily="34" charset="0"/>
              </a:rPr>
              <a:t>contain </a:t>
            </a:r>
            <a:r>
              <a:rPr kumimoji="0" lang="en-US" altLang="zh-TW" b="1" dirty="0" err="1">
                <a:latin typeface="Calibri" pitchFamily="34" charset="0"/>
              </a:rPr>
              <a:t>ZnO</a:t>
            </a:r>
            <a:r>
              <a:rPr kumimoji="0" lang="en-US" altLang="zh-TW" b="1" dirty="0">
                <a:latin typeface="Calibri" pitchFamily="34" charset="0"/>
              </a:rPr>
              <a:t> and TiO</a:t>
            </a:r>
            <a:r>
              <a:rPr kumimoji="0" lang="en-US" altLang="zh-TW" b="1" baseline="-25000" dirty="0">
                <a:latin typeface="Calibri" pitchFamily="34" charset="0"/>
              </a:rPr>
              <a:t>2</a:t>
            </a:r>
            <a:r>
              <a:rPr kumimoji="0" lang="en-US" altLang="zh-TW" b="1" dirty="0">
                <a:latin typeface="Calibri" pitchFamily="34" charset="0"/>
              </a:rPr>
              <a:t> </a:t>
            </a:r>
            <a:r>
              <a:rPr kumimoji="0" lang="en-US" altLang="zh-TW" b="1" dirty="0" err="1" smtClean="0">
                <a:latin typeface="Calibri" pitchFamily="34" charset="0"/>
              </a:rPr>
              <a:t>nanoparticles</a:t>
            </a:r>
            <a:r>
              <a:rPr kumimoji="0" lang="en-US" altLang="zh-TW" b="1" dirty="0">
                <a:latin typeface="Calibri" pitchFamily="34" charset="0"/>
              </a:rPr>
              <a:t> </a:t>
            </a:r>
            <a:r>
              <a:rPr kumimoji="0" lang="en-US" altLang="zh-TW" b="1" dirty="0" smtClean="0">
                <a:latin typeface="Calibri" pitchFamily="34" charset="0"/>
              </a:rPr>
              <a:t>and offer a specified  SPF</a:t>
            </a:r>
            <a:endParaRPr kumimoji="0" lang="zh-TW" altLang="en-US" b="1" dirty="0">
              <a:latin typeface="Calibri" pitchFamily="34" charset="0"/>
            </a:endParaRPr>
          </a:p>
        </p:txBody>
      </p:sp>
      <p:grpSp>
        <p:nvGrpSpPr>
          <p:cNvPr id="10" name="Group 11"/>
          <p:cNvGrpSpPr>
            <a:grpSpLocks/>
          </p:cNvGrpSpPr>
          <p:nvPr/>
        </p:nvGrpSpPr>
        <p:grpSpPr bwMode="auto">
          <a:xfrm>
            <a:off x="928662" y="5357826"/>
            <a:ext cx="7260321" cy="739221"/>
            <a:chOff x="1428728" y="3714752"/>
            <a:chExt cx="7259791" cy="738111"/>
          </a:xfrm>
        </p:grpSpPr>
        <p:sp>
          <p:nvSpPr>
            <p:cNvPr id="11" name="TextBox 12"/>
            <p:cNvSpPr txBox="1">
              <a:spLocks noChangeArrowheads="1"/>
            </p:cNvSpPr>
            <p:nvPr/>
          </p:nvSpPr>
          <p:spPr bwMode="auto">
            <a:xfrm>
              <a:off x="1428728" y="3714752"/>
              <a:ext cx="35820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Char char="Ø"/>
              </a:pPr>
              <a:r>
                <a:rPr kumimoji="0" lang="en-US" altLang="zh-TW" b="1" dirty="0">
                  <a:solidFill>
                    <a:srgbClr val="006600"/>
                  </a:solidFill>
                  <a:latin typeface="Calibri" pitchFamily="34" charset="0"/>
                </a:rPr>
                <a:t> Functional tests:  UV absorption  </a:t>
              </a:r>
              <a:endParaRPr kumimoji="0" lang="zh-TW" altLang="en-US" b="1" dirty="0">
                <a:solidFill>
                  <a:srgbClr val="006600"/>
                </a:solidFill>
                <a:latin typeface="Calibri" pitchFamily="34" charset="0"/>
              </a:endParaRPr>
            </a:p>
          </p:txBody>
        </p:sp>
        <p:sp>
          <p:nvSpPr>
            <p:cNvPr id="12" name="TextBox 13"/>
            <p:cNvSpPr txBox="1">
              <a:spLocks noChangeArrowheads="1"/>
            </p:cNvSpPr>
            <p:nvPr/>
          </p:nvSpPr>
          <p:spPr bwMode="auto">
            <a:xfrm>
              <a:off x="1428728" y="4084086"/>
              <a:ext cx="7259791" cy="368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Char char="Ø"/>
              </a:pPr>
              <a:r>
                <a:rPr kumimoji="0" lang="en-US" altLang="zh-TW" b="1" dirty="0">
                  <a:solidFill>
                    <a:srgbClr val="006600"/>
                  </a:solidFill>
                  <a:latin typeface="Calibri" pitchFamily="34" charset="0"/>
                </a:rPr>
                <a:t> Material tests:  Presence of </a:t>
              </a:r>
              <a:r>
                <a:rPr kumimoji="0" lang="en-US" altLang="zh-TW" b="1" dirty="0" err="1" smtClean="0">
                  <a:solidFill>
                    <a:srgbClr val="006600"/>
                  </a:solidFill>
                  <a:latin typeface="Calibri" pitchFamily="34" charset="0"/>
                </a:rPr>
                <a:t>nano</a:t>
              </a:r>
              <a:r>
                <a:rPr kumimoji="0" lang="en-US" altLang="zh-TW" b="1" dirty="0" smtClean="0">
                  <a:solidFill>
                    <a:srgbClr val="006600"/>
                  </a:solidFill>
                  <a:latin typeface="Calibri" pitchFamily="34" charset="0"/>
                </a:rPr>
                <a:t> </a:t>
              </a:r>
              <a:r>
                <a:rPr kumimoji="0" lang="en-US" altLang="zh-TW" b="1" dirty="0" err="1" smtClean="0">
                  <a:solidFill>
                    <a:srgbClr val="006600"/>
                  </a:solidFill>
                  <a:latin typeface="Calibri" pitchFamily="34" charset="0"/>
                </a:rPr>
                <a:t>ZnO</a:t>
              </a:r>
              <a:r>
                <a:rPr kumimoji="0" lang="en-US" altLang="zh-TW" b="1" dirty="0" smtClean="0">
                  <a:solidFill>
                    <a:srgbClr val="006600"/>
                  </a:solidFill>
                  <a:latin typeface="Calibri" pitchFamily="34" charset="0"/>
                </a:rPr>
                <a:t> </a:t>
              </a:r>
              <a:r>
                <a:rPr kumimoji="0" lang="en-US" altLang="zh-TW" b="1" dirty="0">
                  <a:solidFill>
                    <a:srgbClr val="006600"/>
                  </a:solidFill>
                  <a:latin typeface="Calibri" pitchFamily="34" charset="0"/>
                </a:rPr>
                <a:t>and TiO</a:t>
              </a:r>
              <a:r>
                <a:rPr kumimoji="0" lang="en-US" altLang="zh-TW" b="1" baseline="-25000" dirty="0">
                  <a:solidFill>
                    <a:srgbClr val="006600"/>
                  </a:solidFill>
                  <a:latin typeface="Calibri" pitchFamily="34" charset="0"/>
                </a:rPr>
                <a:t>2</a:t>
              </a:r>
              <a:r>
                <a:rPr kumimoji="0" lang="en-US" altLang="zh-TW" b="1" dirty="0">
                  <a:solidFill>
                    <a:srgbClr val="006600"/>
                  </a:solidFill>
                  <a:latin typeface="Calibri" pitchFamily="34" charset="0"/>
                </a:rPr>
                <a:t>?  </a:t>
              </a:r>
              <a:r>
                <a:rPr kumimoji="0" lang="en-US" altLang="zh-TW" b="1" dirty="0" smtClean="0">
                  <a:solidFill>
                    <a:srgbClr val="006600"/>
                  </a:solidFill>
                  <a:latin typeface="Calibri" pitchFamily="34" charset="0"/>
                </a:rPr>
                <a:t>Size</a:t>
              </a:r>
              <a:r>
                <a:rPr kumimoji="0" lang="en-US" altLang="zh-TW" b="1" dirty="0">
                  <a:solidFill>
                    <a:srgbClr val="006600"/>
                  </a:solidFill>
                  <a:latin typeface="Calibri" pitchFamily="34" charset="0"/>
                </a:rPr>
                <a:t>?  </a:t>
              </a:r>
              <a:r>
                <a:rPr kumimoji="0" lang="en-US" altLang="zh-TW" b="1" dirty="0" smtClean="0">
                  <a:solidFill>
                    <a:srgbClr val="006600"/>
                  </a:solidFill>
                  <a:latin typeface="Calibri" pitchFamily="34" charset="0"/>
                </a:rPr>
                <a:t>Size distribution</a:t>
              </a:r>
              <a:r>
                <a:rPr kumimoji="0" lang="en-US" altLang="zh-TW" b="1" dirty="0">
                  <a:solidFill>
                    <a:srgbClr val="006600"/>
                  </a:solidFill>
                  <a:latin typeface="Calibri" pitchFamily="34" charset="0"/>
                </a:rPr>
                <a:t>?</a:t>
              </a:r>
              <a:endParaRPr kumimoji="0" lang="zh-TW" altLang="en-US" b="1" dirty="0">
                <a:solidFill>
                  <a:srgbClr val="006600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0" descr="NAMIlogo.jpg"/>
          <p:cNvPicPr>
            <a:picLocks noChangeAspect="1" noChangeArrowheads="1"/>
          </p:cNvPicPr>
          <p:nvPr/>
        </p:nvPicPr>
        <p:blipFill>
          <a:blip r:embed="rId2" cstate="email">
            <a:lum bright="-6000" contrast="24000"/>
          </a:blip>
          <a:srcRect/>
          <a:stretch>
            <a:fillRect/>
          </a:stretch>
        </p:blipFill>
        <p:spPr bwMode="auto">
          <a:xfrm>
            <a:off x="-32" y="6348436"/>
            <a:ext cx="3748454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" name="TextBox 87"/>
          <p:cNvSpPr txBox="1"/>
          <p:nvPr/>
        </p:nvSpPr>
        <p:spPr>
          <a:xfrm>
            <a:off x="1419119" y="71414"/>
            <a:ext cx="6796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</a:rPr>
              <a:t>Nano</a:t>
            </a:r>
            <a:r>
              <a:rPr lang="en-US" sz="3200" b="1" dirty="0" smtClean="0">
                <a:solidFill>
                  <a:srgbClr val="FF0000"/>
                </a:solidFill>
              </a:rPr>
              <a:t> Materials for Air Purification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pSp>
        <p:nvGrpSpPr>
          <p:cNvPr id="2" name="Group 232"/>
          <p:cNvGrpSpPr/>
          <p:nvPr/>
        </p:nvGrpSpPr>
        <p:grpSpPr>
          <a:xfrm>
            <a:off x="357158" y="714356"/>
            <a:ext cx="3857652" cy="2786082"/>
            <a:chOff x="357158" y="1928802"/>
            <a:chExt cx="2579552" cy="1701382"/>
          </a:xfrm>
        </p:grpSpPr>
        <p:grpSp>
          <p:nvGrpSpPr>
            <p:cNvPr id="3" name="Group 109"/>
            <p:cNvGrpSpPr/>
            <p:nvPr/>
          </p:nvGrpSpPr>
          <p:grpSpPr>
            <a:xfrm>
              <a:off x="671772" y="1928802"/>
              <a:ext cx="2032000" cy="1500187"/>
              <a:chOff x="539750" y="1928813"/>
              <a:chExt cx="2032000" cy="1339850"/>
            </a:xfrm>
          </p:grpSpPr>
          <p:sp>
            <p:nvSpPr>
              <p:cNvPr id="111" name="AutoShape 2"/>
              <p:cNvSpPr>
                <a:spLocks noChangeAspect="1" noChangeArrowheads="1" noTextEdit="1"/>
              </p:cNvSpPr>
              <p:nvPr/>
            </p:nvSpPr>
            <p:spPr bwMode="auto">
              <a:xfrm>
                <a:off x="539750" y="1928813"/>
                <a:ext cx="2032000" cy="13398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Rectangle 6"/>
              <p:cNvSpPr>
                <a:spLocks noChangeArrowheads="1"/>
              </p:cNvSpPr>
              <p:nvPr/>
            </p:nvSpPr>
            <p:spPr bwMode="auto">
              <a:xfrm>
                <a:off x="576263" y="2979738"/>
                <a:ext cx="1951038" cy="95250"/>
              </a:xfrm>
              <a:prstGeom prst="rect">
                <a:avLst/>
              </a:prstGeom>
              <a:solidFill>
                <a:srgbClr val="93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Rectangle 7"/>
              <p:cNvSpPr>
                <a:spLocks noChangeArrowheads="1"/>
              </p:cNvSpPr>
              <p:nvPr/>
            </p:nvSpPr>
            <p:spPr bwMode="auto">
              <a:xfrm>
                <a:off x="1173163" y="2992438"/>
                <a:ext cx="415178" cy="68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Photocatalyst</a:t>
                </a:r>
                <a:endParaRPr kumimoji="0" lang="en-US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4" name="Rectangle 8"/>
              <p:cNvSpPr>
                <a:spLocks noChangeArrowheads="1"/>
              </p:cNvSpPr>
              <p:nvPr/>
            </p:nvSpPr>
            <p:spPr bwMode="auto">
              <a:xfrm>
                <a:off x="1662113" y="2992438"/>
                <a:ext cx="235642" cy="68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Coating</a:t>
                </a:r>
                <a:endParaRPr kumimoji="0" lang="en-US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5" name="Freeform 9"/>
              <p:cNvSpPr>
                <a:spLocks/>
              </p:cNvSpPr>
              <p:nvPr/>
            </p:nvSpPr>
            <p:spPr bwMode="auto">
              <a:xfrm>
                <a:off x="647700" y="2627313"/>
                <a:ext cx="160338" cy="136525"/>
              </a:xfrm>
              <a:custGeom>
                <a:avLst/>
                <a:gdLst/>
                <a:ahLst/>
                <a:cxnLst>
                  <a:cxn ang="0">
                    <a:pos x="119" y="127"/>
                  </a:cxn>
                  <a:cxn ang="0">
                    <a:pos x="79" y="168"/>
                  </a:cxn>
                  <a:cxn ang="0">
                    <a:pos x="46" y="209"/>
                  </a:cxn>
                  <a:cxn ang="0">
                    <a:pos x="23" y="251"/>
                  </a:cxn>
                  <a:cxn ang="0">
                    <a:pos x="6" y="291"/>
                  </a:cxn>
                  <a:cxn ang="0">
                    <a:pos x="0" y="328"/>
                  </a:cxn>
                  <a:cxn ang="0">
                    <a:pos x="3" y="361"/>
                  </a:cxn>
                  <a:cxn ang="0">
                    <a:pos x="16" y="391"/>
                  </a:cxn>
                  <a:cxn ang="0">
                    <a:pos x="39" y="412"/>
                  </a:cxn>
                  <a:cxn ang="0">
                    <a:pos x="70" y="426"/>
                  </a:cxn>
                  <a:cxn ang="0">
                    <a:pos x="107" y="431"/>
                  </a:cxn>
                  <a:cxn ang="0">
                    <a:pos x="150" y="428"/>
                  </a:cxn>
                  <a:cxn ang="0">
                    <a:pos x="197" y="418"/>
                  </a:cxn>
                  <a:cxn ang="0">
                    <a:pos x="245" y="400"/>
                  </a:cxn>
                  <a:cxn ang="0">
                    <a:pos x="294" y="375"/>
                  </a:cxn>
                  <a:cxn ang="0">
                    <a:pos x="343" y="343"/>
                  </a:cxn>
                  <a:cxn ang="0">
                    <a:pos x="389" y="304"/>
                  </a:cxn>
                  <a:cxn ang="0">
                    <a:pos x="429" y="263"/>
                  </a:cxn>
                  <a:cxn ang="0">
                    <a:pos x="462" y="222"/>
                  </a:cxn>
                  <a:cxn ang="0">
                    <a:pos x="486" y="180"/>
                  </a:cxn>
                  <a:cxn ang="0">
                    <a:pos x="502" y="141"/>
                  </a:cxn>
                  <a:cxn ang="0">
                    <a:pos x="508" y="103"/>
                  </a:cxn>
                  <a:cxn ang="0">
                    <a:pos x="506" y="70"/>
                  </a:cxn>
                  <a:cxn ang="0">
                    <a:pos x="493" y="42"/>
                  </a:cxn>
                  <a:cxn ang="0">
                    <a:pos x="469" y="19"/>
                  </a:cxn>
                  <a:cxn ang="0">
                    <a:pos x="439" y="5"/>
                  </a:cxn>
                  <a:cxn ang="0">
                    <a:pos x="401" y="0"/>
                  </a:cxn>
                  <a:cxn ang="0">
                    <a:pos x="359" y="3"/>
                  </a:cxn>
                  <a:cxn ang="0">
                    <a:pos x="312" y="14"/>
                  </a:cxn>
                  <a:cxn ang="0">
                    <a:pos x="264" y="31"/>
                  </a:cxn>
                  <a:cxn ang="0">
                    <a:pos x="214" y="56"/>
                  </a:cxn>
                  <a:cxn ang="0">
                    <a:pos x="165" y="89"/>
                  </a:cxn>
                </a:cxnLst>
                <a:rect l="0" t="0" r="r" b="b"/>
                <a:pathLst>
                  <a:path w="508" h="431">
                    <a:moveTo>
                      <a:pt x="141" y="107"/>
                    </a:moveTo>
                    <a:lnTo>
                      <a:pt x="119" y="127"/>
                    </a:lnTo>
                    <a:lnTo>
                      <a:pt x="98" y="147"/>
                    </a:lnTo>
                    <a:lnTo>
                      <a:pt x="79" y="168"/>
                    </a:lnTo>
                    <a:lnTo>
                      <a:pt x="61" y="189"/>
                    </a:lnTo>
                    <a:lnTo>
                      <a:pt x="46" y="209"/>
                    </a:lnTo>
                    <a:lnTo>
                      <a:pt x="33" y="230"/>
                    </a:lnTo>
                    <a:lnTo>
                      <a:pt x="23" y="251"/>
                    </a:lnTo>
                    <a:lnTo>
                      <a:pt x="13" y="271"/>
                    </a:lnTo>
                    <a:lnTo>
                      <a:pt x="6" y="291"/>
                    </a:lnTo>
                    <a:lnTo>
                      <a:pt x="3" y="310"/>
                    </a:lnTo>
                    <a:lnTo>
                      <a:pt x="0" y="328"/>
                    </a:lnTo>
                    <a:lnTo>
                      <a:pt x="0" y="346"/>
                    </a:lnTo>
                    <a:lnTo>
                      <a:pt x="3" y="361"/>
                    </a:lnTo>
                    <a:lnTo>
                      <a:pt x="9" y="377"/>
                    </a:lnTo>
                    <a:lnTo>
                      <a:pt x="16" y="391"/>
                    </a:lnTo>
                    <a:lnTo>
                      <a:pt x="26" y="402"/>
                    </a:lnTo>
                    <a:lnTo>
                      <a:pt x="39" y="412"/>
                    </a:lnTo>
                    <a:lnTo>
                      <a:pt x="53" y="420"/>
                    </a:lnTo>
                    <a:lnTo>
                      <a:pt x="70" y="426"/>
                    </a:lnTo>
                    <a:lnTo>
                      <a:pt x="89" y="429"/>
                    </a:lnTo>
                    <a:lnTo>
                      <a:pt x="107" y="431"/>
                    </a:lnTo>
                    <a:lnTo>
                      <a:pt x="128" y="430"/>
                    </a:lnTo>
                    <a:lnTo>
                      <a:pt x="150" y="428"/>
                    </a:lnTo>
                    <a:lnTo>
                      <a:pt x="173" y="424"/>
                    </a:lnTo>
                    <a:lnTo>
                      <a:pt x="197" y="418"/>
                    </a:lnTo>
                    <a:lnTo>
                      <a:pt x="220" y="409"/>
                    </a:lnTo>
                    <a:lnTo>
                      <a:pt x="245" y="400"/>
                    </a:lnTo>
                    <a:lnTo>
                      <a:pt x="269" y="388"/>
                    </a:lnTo>
                    <a:lnTo>
                      <a:pt x="294" y="375"/>
                    </a:lnTo>
                    <a:lnTo>
                      <a:pt x="319" y="359"/>
                    </a:lnTo>
                    <a:lnTo>
                      <a:pt x="343" y="343"/>
                    </a:lnTo>
                    <a:lnTo>
                      <a:pt x="367" y="324"/>
                    </a:lnTo>
                    <a:lnTo>
                      <a:pt x="389" y="304"/>
                    </a:lnTo>
                    <a:lnTo>
                      <a:pt x="410" y="284"/>
                    </a:lnTo>
                    <a:lnTo>
                      <a:pt x="429" y="263"/>
                    </a:lnTo>
                    <a:lnTo>
                      <a:pt x="447" y="243"/>
                    </a:lnTo>
                    <a:lnTo>
                      <a:pt x="462" y="222"/>
                    </a:lnTo>
                    <a:lnTo>
                      <a:pt x="475" y="201"/>
                    </a:lnTo>
                    <a:lnTo>
                      <a:pt x="486" y="180"/>
                    </a:lnTo>
                    <a:lnTo>
                      <a:pt x="495" y="160"/>
                    </a:lnTo>
                    <a:lnTo>
                      <a:pt x="502" y="141"/>
                    </a:lnTo>
                    <a:lnTo>
                      <a:pt x="507" y="122"/>
                    </a:lnTo>
                    <a:lnTo>
                      <a:pt x="508" y="103"/>
                    </a:lnTo>
                    <a:lnTo>
                      <a:pt x="508" y="85"/>
                    </a:lnTo>
                    <a:lnTo>
                      <a:pt x="506" y="70"/>
                    </a:lnTo>
                    <a:lnTo>
                      <a:pt x="500" y="54"/>
                    </a:lnTo>
                    <a:lnTo>
                      <a:pt x="493" y="42"/>
                    </a:lnTo>
                    <a:lnTo>
                      <a:pt x="482" y="29"/>
                    </a:lnTo>
                    <a:lnTo>
                      <a:pt x="469" y="19"/>
                    </a:lnTo>
                    <a:lnTo>
                      <a:pt x="455" y="12"/>
                    </a:lnTo>
                    <a:lnTo>
                      <a:pt x="439" y="5"/>
                    </a:lnTo>
                    <a:lnTo>
                      <a:pt x="420" y="2"/>
                    </a:lnTo>
                    <a:lnTo>
                      <a:pt x="401" y="0"/>
                    </a:lnTo>
                    <a:lnTo>
                      <a:pt x="380" y="1"/>
                    </a:lnTo>
                    <a:lnTo>
                      <a:pt x="359" y="3"/>
                    </a:lnTo>
                    <a:lnTo>
                      <a:pt x="335" y="7"/>
                    </a:lnTo>
                    <a:lnTo>
                      <a:pt x="312" y="14"/>
                    </a:lnTo>
                    <a:lnTo>
                      <a:pt x="288" y="22"/>
                    </a:lnTo>
                    <a:lnTo>
                      <a:pt x="264" y="31"/>
                    </a:lnTo>
                    <a:lnTo>
                      <a:pt x="239" y="44"/>
                    </a:lnTo>
                    <a:lnTo>
                      <a:pt x="214" y="56"/>
                    </a:lnTo>
                    <a:lnTo>
                      <a:pt x="190" y="72"/>
                    </a:lnTo>
                    <a:lnTo>
                      <a:pt x="165" y="89"/>
                    </a:lnTo>
                    <a:lnTo>
                      <a:pt x="141" y="107"/>
                    </a:lnTo>
                    <a:close/>
                  </a:path>
                </a:pathLst>
              </a:custGeom>
              <a:solidFill>
                <a:srgbClr val="000000"/>
              </a:solidFill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10"/>
              <p:cNvSpPr>
                <a:spLocks/>
              </p:cNvSpPr>
              <p:nvPr/>
            </p:nvSpPr>
            <p:spPr bwMode="auto">
              <a:xfrm>
                <a:off x="792163" y="2581276"/>
                <a:ext cx="211138" cy="115888"/>
              </a:xfrm>
              <a:custGeom>
                <a:avLst/>
                <a:gdLst/>
                <a:ahLst/>
                <a:cxnLst>
                  <a:cxn ang="0">
                    <a:pos x="254" y="23"/>
                  </a:cxn>
                  <a:cxn ang="0">
                    <a:pos x="191" y="43"/>
                  </a:cxn>
                  <a:cxn ang="0">
                    <a:pos x="136" y="69"/>
                  </a:cxn>
                  <a:cxn ang="0">
                    <a:pos x="89" y="98"/>
                  </a:cxn>
                  <a:cxn ang="0">
                    <a:pos x="50" y="130"/>
                  </a:cxn>
                  <a:cxn ang="0">
                    <a:pos x="22" y="166"/>
                  </a:cxn>
                  <a:cxn ang="0">
                    <a:pos x="5" y="201"/>
                  </a:cxn>
                  <a:cxn ang="0">
                    <a:pos x="0" y="238"/>
                  </a:cxn>
                  <a:cxn ang="0">
                    <a:pos x="11" y="272"/>
                  </a:cxn>
                  <a:cxn ang="0">
                    <a:pos x="32" y="302"/>
                  </a:cxn>
                  <a:cxn ang="0">
                    <a:pos x="66" y="328"/>
                  </a:cxn>
                  <a:cxn ang="0">
                    <a:pos x="109" y="347"/>
                  </a:cxn>
                  <a:cxn ang="0">
                    <a:pos x="159" y="361"/>
                  </a:cxn>
                  <a:cxn ang="0">
                    <a:pos x="217" y="368"/>
                  </a:cxn>
                  <a:cxn ang="0">
                    <a:pos x="279" y="368"/>
                  </a:cxn>
                  <a:cxn ang="0">
                    <a:pos x="345" y="361"/>
                  </a:cxn>
                  <a:cxn ang="0">
                    <a:pos x="413" y="346"/>
                  </a:cxn>
                  <a:cxn ang="0">
                    <a:pos x="475" y="326"/>
                  </a:cxn>
                  <a:cxn ang="0">
                    <a:pos x="530" y="300"/>
                  </a:cxn>
                  <a:cxn ang="0">
                    <a:pos x="579" y="271"/>
                  </a:cxn>
                  <a:cxn ang="0">
                    <a:pos x="616" y="239"/>
                  </a:cxn>
                  <a:cxn ang="0">
                    <a:pos x="644" y="203"/>
                  </a:cxn>
                  <a:cxn ang="0">
                    <a:pos x="661" y="168"/>
                  </a:cxn>
                  <a:cxn ang="0">
                    <a:pos x="665" y="131"/>
                  </a:cxn>
                  <a:cxn ang="0">
                    <a:pos x="656" y="97"/>
                  </a:cxn>
                  <a:cxn ang="0">
                    <a:pos x="634" y="67"/>
                  </a:cxn>
                  <a:cxn ang="0">
                    <a:pos x="600" y="41"/>
                  </a:cxn>
                  <a:cxn ang="0">
                    <a:pos x="557" y="22"/>
                  </a:cxn>
                  <a:cxn ang="0">
                    <a:pos x="507" y="9"/>
                  </a:cxn>
                  <a:cxn ang="0">
                    <a:pos x="449" y="1"/>
                  </a:cxn>
                  <a:cxn ang="0">
                    <a:pos x="387" y="1"/>
                  </a:cxn>
                  <a:cxn ang="0">
                    <a:pos x="321" y="9"/>
                  </a:cxn>
                </a:cxnLst>
                <a:rect l="0" t="0" r="r" b="b"/>
                <a:pathLst>
                  <a:path w="665" h="369">
                    <a:moveTo>
                      <a:pt x="287" y="15"/>
                    </a:moveTo>
                    <a:lnTo>
                      <a:pt x="254" y="23"/>
                    </a:lnTo>
                    <a:lnTo>
                      <a:pt x="221" y="33"/>
                    </a:lnTo>
                    <a:lnTo>
                      <a:pt x="191" y="43"/>
                    </a:lnTo>
                    <a:lnTo>
                      <a:pt x="163" y="55"/>
                    </a:lnTo>
                    <a:lnTo>
                      <a:pt x="136" y="69"/>
                    </a:lnTo>
                    <a:lnTo>
                      <a:pt x="111" y="83"/>
                    </a:lnTo>
                    <a:lnTo>
                      <a:pt x="89" y="98"/>
                    </a:lnTo>
                    <a:lnTo>
                      <a:pt x="67" y="114"/>
                    </a:lnTo>
                    <a:lnTo>
                      <a:pt x="50" y="130"/>
                    </a:lnTo>
                    <a:lnTo>
                      <a:pt x="35" y="148"/>
                    </a:lnTo>
                    <a:lnTo>
                      <a:pt x="22" y="166"/>
                    </a:lnTo>
                    <a:lnTo>
                      <a:pt x="12" y="184"/>
                    </a:lnTo>
                    <a:lnTo>
                      <a:pt x="5" y="201"/>
                    </a:lnTo>
                    <a:lnTo>
                      <a:pt x="2" y="219"/>
                    </a:lnTo>
                    <a:lnTo>
                      <a:pt x="0" y="238"/>
                    </a:lnTo>
                    <a:lnTo>
                      <a:pt x="4" y="255"/>
                    </a:lnTo>
                    <a:lnTo>
                      <a:pt x="11" y="272"/>
                    </a:lnTo>
                    <a:lnTo>
                      <a:pt x="20" y="289"/>
                    </a:lnTo>
                    <a:lnTo>
                      <a:pt x="32" y="302"/>
                    </a:lnTo>
                    <a:lnTo>
                      <a:pt x="49" y="316"/>
                    </a:lnTo>
                    <a:lnTo>
                      <a:pt x="66" y="328"/>
                    </a:lnTo>
                    <a:lnTo>
                      <a:pt x="86" y="339"/>
                    </a:lnTo>
                    <a:lnTo>
                      <a:pt x="109" y="347"/>
                    </a:lnTo>
                    <a:lnTo>
                      <a:pt x="133" y="355"/>
                    </a:lnTo>
                    <a:lnTo>
                      <a:pt x="159" y="361"/>
                    </a:lnTo>
                    <a:lnTo>
                      <a:pt x="187" y="365"/>
                    </a:lnTo>
                    <a:lnTo>
                      <a:pt x="217" y="368"/>
                    </a:lnTo>
                    <a:lnTo>
                      <a:pt x="247" y="369"/>
                    </a:lnTo>
                    <a:lnTo>
                      <a:pt x="279" y="368"/>
                    </a:lnTo>
                    <a:lnTo>
                      <a:pt x="312" y="366"/>
                    </a:lnTo>
                    <a:lnTo>
                      <a:pt x="345" y="361"/>
                    </a:lnTo>
                    <a:lnTo>
                      <a:pt x="379" y="354"/>
                    </a:lnTo>
                    <a:lnTo>
                      <a:pt x="413" y="346"/>
                    </a:lnTo>
                    <a:lnTo>
                      <a:pt x="445" y="337"/>
                    </a:lnTo>
                    <a:lnTo>
                      <a:pt x="475" y="326"/>
                    </a:lnTo>
                    <a:lnTo>
                      <a:pt x="503" y="314"/>
                    </a:lnTo>
                    <a:lnTo>
                      <a:pt x="530" y="300"/>
                    </a:lnTo>
                    <a:lnTo>
                      <a:pt x="555" y="287"/>
                    </a:lnTo>
                    <a:lnTo>
                      <a:pt x="579" y="271"/>
                    </a:lnTo>
                    <a:lnTo>
                      <a:pt x="599" y="255"/>
                    </a:lnTo>
                    <a:lnTo>
                      <a:pt x="616" y="239"/>
                    </a:lnTo>
                    <a:lnTo>
                      <a:pt x="631" y="221"/>
                    </a:lnTo>
                    <a:lnTo>
                      <a:pt x="644" y="203"/>
                    </a:lnTo>
                    <a:lnTo>
                      <a:pt x="654" y="186"/>
                    </a:lnTo>
                    <a:lnTo>
                      <a:pt x="661" y="168"/>
                    </a:lnTo>
                    <a:lnTo>
                      <a:pt x="664" y="150"/>
                    </a:lnTo>
                    <a:lnTo>
                      <a:pt x="665" y="131"/>
                    </a:lnTo>
                    <a:lnTo>
                      <a:pt x="662" y="114"/>
                    </a:lnTo>
                    <a:lnTo>
                      <a:pt x="656" y="97"/>
                    </a:lnTo>
                    <a:lnTo>
                      <a:pt x="645" y="81"/>
                    </a:lnTo>
                    <a:lnTo>
                      <a:pt x="634" y="67"/>
                    </a:lnTo>
                    <a:lnTo>
                      <a:pt x="618" y="53"/>
                    </a:lnTo>
                    <a:lnTo>
                      <a:pt x="600" y="41"/>
                    </a:lnTo>
                    <a:lnTo>
                      <a:pt x="580" y="30"/>
                    </a:lnTo>
                    <a:lnTo>
                      <a:pt x="557" y="22"/>
                    </a:lnTo>
                    <a:lnTo>
                      <a:pt x="533" y="15"/>
                    </a:lnTo>
                    <a:lnTo>
                      <a:pt x="507" y="9"/>
                    </a:lnTo>
                    <a:lnTo>
                      <a:pt x="479" y="4"/>
                    </a:lnTo>
                    <a:lnTo>
                      <a:pt x="449" y="1"/>
                    </a:lnTo>
                    <a:lnTo>
                      <a:pt x="419" y="0"/>
                    </a:lnTo>
                    <a:lnTo>
                      <a:pt x="387" y="1"/>
                    </a:lnTo>
                    <a:lnTo>
                      <a:pt x="354" y="4"/>
                    </a:lnTo>
                    <a:lnTo>
                      <a:pt x="321" y="9"/>
                    </a:lnTo>
                    <a:lnTo>
                      <a:pt x="287" y="15"/>
                    </a:lnTo>
                    <a:close/>
                  </a:path>
                </a:pathLst>
              </a:custGeom>
              <a:solidFill>
                <a:srgbClr val="996633"/>
              </a:solidFill>
              <a:ln w="1">
                <a:solidFill>
                  <a:srgbClr val="99663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11"/>
              <p:cNvSpPr>
                <a:spLocks/>
              </p:cNvSpPr>
              <p:nvPr/>
            </p:nvSpPr>
            <p:spPr bwMode="auto">
              <a:xfrm>
                <a:off x="968375" y="2500313"/>
                <a:ext cx="109538" cy="103188"/>
              </a:xfrm>
              <a:custGeom>
                <a:avLst/>
                <a:gdLst/>
                <a:ahLst/>
                <a:cxnLst>
                  <a:cxn ang="0">
                    <a:pos x="313" y="9"/>
                  </a:cxn>
                  <a:cxn ang="0">
                    <a:pos x="290" y="1"/>
                  </a:cxn>
                  <a:cxn ang="0">
                    <a:pos x="263" y="0"/>
                  </a:cxn>
                  <a:cxn ang="0">
                    <a:pos x="234" y="6"/>
                  </a:cxn>
                  <a:cxn ang="0">
                    <a:pos x="202" y="17"/>
                  </a:cxn>
                  <a:cxn ang="0">
                    <a:pos x="169" y="34"/>
                  </a:cxn>
                  <a:cxn ang="0">
                    <a:pos x="135" y="55"/>
                  </a:cxn>
                  <a:cxn ang="0">
                    <a:pos x="104" y="82"/>
                  </a:cxn>
                  <a:cxn ang="0">
                    <a:pos x="72" y="113"/>
                  </a:cxn>
                  <a:cxn ang="0">
                    <a:pos x="47" y="144"/>
                  </a:cxn>
                  <a:cxn ang="0">
                    <a:pos x="26" y="176"/>
                  </a:cxn>
                  <a:cxn ang="0">
                    <a:pos x="12" y="207"/>
                  </a:cxn>
                  <a:cxn ang="0">
                    <a:pos x="3" y="237"/>
                  </a:cxn>
                  <a:cxn ang="0">
                    <a:pos x="0" y="263"/>
                  </a:cxn>
                  <a:cxn ang="0">
                    <a:pos x="4" y="287"/>
                  </a:cxn>
                  <a:cxn ang="0">
                    <a:pos x="13" y="305"/>
                  </a:cxn>
                  <a:cxn ang="0">
                    <a:pos x="31" y="319"/>
                  </a:cxn>
                  <a:cxn ang="0">
                    <a:pos x="53" y="326"/>
                  </a:cxn>
                  <a:cxn ang="0">
                    <a:pos x="80" y="327"/>
                  </a:cxn>
                  <a:cxn ang="0">
                    <a:pos x="109" y="321"/>
                  </a:cxn>
                  <a:cxn ang="0">
                    <a:pos x="141" y="310"/>
                  </a:cxn>
                  <a:cxn ang="0">
                    <a:pos x="174" y="294"/>
                  </a:cxn>
                  <a:cxn ang="0">
                    <a:pos x="208" y="272"/>
                  </a:cxn>
                  <a:cxn ang="0">
                    <a:pos x="241" y="245"/>
                  </a:cxn>
                  <a:cxn ang="0">
                    <a:pos x="272" y="215"/>
                  </a:cxn>
                  <a:cxn ang="0">
                    <a:pos x="297" y="183"/>
                  </a:cxn>
                  <a:cxn ang="0">
                    <a:pos x="317" y="151"/>
                  </a:cxn>
                  <a:cxn ang="0">
                    <a:pos x="332" y="120"/>
                  </a:cxn>
                  <a:cxn ang="0">
                    <a:pos x="341" y="91"/>
                  </a:cxn>
                  <a:cxn ang="0">
                    <a:pos x="343" y="65"/>
                  </a:cxn>
                  <a:cxn ang="0">
                    <a:pos x="340" y="41"/>
                  </a:cxn>
                  <a:cxn ang="0">
                    <a:pos x="330" y="22"/>
                  </a:cxn>
                </a:cxnLst>
                <a:rect l="0" t="0" r="r" b="b"/>
                <a:pathLst>
                  <a:path w="343" h="327">
                    <a:moveTo>
                      <a:pt x="322" y="15"/>
                    </a:moveTo>
                    <a:lnTo>
                      <a:pt x="313" y="9"/>
                    </a:lnTo>
                    <a:lnTo>
                      <a:pt x="302" y="4"/>
                    </a:lnTo>
                    <a:lnTo>
                      <a:pt x="290" y="1"/>
                    </a:lnTo>
                    <a:lnTo>
                      <a:pt x="277" y="0"/>
                    </a:lnTo>
                    <a:lnTo>
                      <a:pt x="263" y="0"/>
                    </a:lnTo>
                    <a:lnTo>
                      <a:pt x="249" y="2"/>
                    </a:lnTo>
                    <a:lnTo>
                      <a:pt x="234" y="6"/>
                    </a:lnTo>
                    <a:lnTo>
                      <a:pt x="219" y="11"/>
                    </a:lnTo>
                    <a:lnTo>
                      <a:pt x="202" y="17"/>
                    </a:lnTo>
                    <a:lnTo>
                      <a:pt x="186" y="25"/>
                    </a:lnTo>
                    <a:lnTo>
                      <a:pt x="169" y="34"/>
                    </a:lnTo>
                    <a:lnTo>
                      <a:pt x="153" y="44"/>
                    </a:lnTo>
                    <a:lnTo>
                      <a:pt x="135" y="55"/>
                    </a:lnTo>
                    <a:lnTo>
                      <a:pt x="119" y="68"/>
                    </a:lnTo>
                    <a:lnTo>
                      <a:pt x="104" y="82"/>
                    </a:lnTo>
                    <a:lnTo>
                      <a:pt x="87" y="97"/>
                    </a:lnTo>
                    <a:lnTo>
                      <a:pt x="72" y="113"/>
                    </a:lnTo>
                    <a:lnTo>
                      <a:pt x="59" y="128"/>
                    </a:lnTo>
                    <a:lnTo>
                      <a:pt x="47" y="144"/>
                    </a:lnTo>
                    <a:lnTo>
                      <a:pt x="35" y="161"/>
                    </a:lnTo>
                    <a:lnTo>
                      <a:pt x="26" y="176"/>
                    </a:lnTo>
                    <a:lnTo>
                      <a:pt x="18" y="192"/>
                    </a:lnTo>
                    <a:lnTo>
                      <a:pt x="12" y="207"/>
                    </a:lnTo>
                    <a:lnTo>
                      <a:pt x="6" y="222"/>
                    </a:lnTo>
                    <a:lnTo>
                      <a:pt x="3" y="237"/>
                    </a:lnTo>
                    <a:lnTo>
                      <a:pt x="0" y="250"/>
                    </a:lnTo>
                    <a:lnTo>
                      <a:pt x="0" y="263"/>
                    </a:lnTo>
                    <a:lnTo>
                      <a:pt x="0" y="275"/>
                    </a:lnTo>
                    <a:lnTo>
                      <a:pt x="4" y="287"/>
                    </a:lnTo>
                    <a:lnTo>
                      <a:pt x="7" y="296"/>
                    </a:lnTo>
                    <a:lnTo>
                      <a:pt x="13" y="305"/>
                    </a:lnTo>
                    <a:lnTo>
                      <a:pt x="21" y="313"/>
                    </a:lnTo>
                    <a:lnTo>
                      <a:pt x="31" y="319"/>
                    </a:lnTo>
                    <a:lnTo>
                      <a:pt x="41" y="323"/>
                    </a:lnTo>
                    <a:lnTo>
                      <a:pt x="53" y="326"/>
                    </a:lnTo>
                    <a:lnTo>
                      <a:pt x="66" y="327"/>
                    </a:lnTo>
                    <a:lnTo>
                      <a:pt x="80" y="327"/>
                    </a:lnTo>
                    <a:lnTo>
                      <a:pt x="94" y="325"/>
                    </a:lnTo>
                    <a:lnTo>
                      <a:pt x="109" y="321"/>
                    </a:lnTo>
                    <a:lnTo>
                      <a:pt x="125" y="317"/>
                    </a:lnTo>
                    <a:lnTo>
                      <a:pt x="141" y="310"/>
                    </a:lnTo>
                    <a:lnTo>
                      <a:pt x="158" y="302"/>
                    </a:lnTo>
                    <a:lnTo>
                      <a:pt x="174" y="294"/>
                    </a:lnTo>
                    <a:lnTo>
                      <a:pt x="191" y="283"/>
                    </a:lnTo>
                    <a:lnTo>
                      <a:pt x="208" y="272"/>
                    </a:lnTo>
                    <a:lnTo>
                      <a:pt x="225" y="259"/>
                    </a:lnTo>
                    <a:lnTo>
                      <a:pt x="241" y="245"/>
                    </a:lnTo>
                    <a:lnTo>
                      <a:pt x="256" y="230"/>
                    </a:lnTo>
                    <a:lnTo>
                      <a:pt x="272" y="215"/>
                    </a:lnTo>
                    <a:lnTo>
                      <a:pt x="285" y="199"/>
                    </a:lnTo>
                    <a:lnTo>
                      <a:pt x="297" y="183"/>
                    </a:lnTo>
                    <a:lnTo>
                      <a:pt x="308" y="167"/>
                    </a:lnTo>
                    <a:lnTo>
                      <a:pt x="317" y="151"/>
                    </a:lnTo>
                    <a:lnTo>
                      <a:pt x="326" y="136"/>
                    </a:lnTo>
                    <a:lnTo>
                      <a:pt x="332" y="120"/>
                    </a:lnTo>
                    <a:lnTo>
                      <a:pt x="337" y="105"/>
                    </a:lnTo>
                    <a:lnTo>
                      <a:pt x="341" y="91"/>
                    </a:lnTo>
                    <a:lnTo>
                      <a:pt x="343" y="77"/>
                    </a:lnTo>
                    <a:lnTo>
                      <a:pt x="343" y="65"/>
                    </a:lnTo>
                    <a:lnTo>
                      <a:pt x="343" y="52"/>
                    </a:lnTo>
                    <a:lnTo>
                      <a:pt x="340" y="41"/>
                    </a:lnTo>
                    <a:lnTo>
                      <a:pt x="336" y="31"/>
                    </a:lnTo>
                    <a:lnTo>
                      <a:pt x="330" y="22"/>
                    </a:lnTo>
                    <a:lnTo>
                      <a:pt x="322" y="15"/>
                    </a:lnTo>
                    <a:close/>
                  </a:path>
                </a:pathLst>
              </a:custGeom>
              <a:solidFill>
                <a:srgbClr val="000000"/>
              </a:solidFill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Oval 12"/>
              <p:cNvSpPr>
                <a:spLocks noChangeArrowheads="1"/>
              </p:cNvSpPr>
              <p:nvPr/>
            </p:nvSpPr>
            <p:spPr bwMode="auto">
              <a:xfrm>
                <a:off x="754063" y="2600326"/>
                <a:ext cx="53975" cy="47625"/>
              </a:xfrm>
              <a:prstGeom prst="ellipse">
                <a:avLst/>
              </a:prstGeom>
              <a:solidFill>
                <a:srgbClr val="EEE800"/>
              </a:solidFill>
              <a:ln w="1">
                <a:solidFill>
                  <a:srgbClr val="EEE8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Oval 13"/>
              <p:cNvSpPr>
                <a:spLocks noChangeArrowheads="1"/>
              </p:cNvSpPr>
              <p:nvPr/>
            </p:nvSpPr>
            <p:spPr bwMode="auto">
              <a:xfrm>
                <a:off x="1004888" y="2473326"/>
                <a:ext cx="36513" cy="47625"/>
              </a:xfrm>
              <a:prstGeom prst="ellipse">
                <a:avLst/>
              </a:prstGeom>
              <a:solidFill>
                <a:srgbClr val="EEE800"/>
              </a:solidFill>
              <a:ln w="1">
                <a:solidFill>
                  <a:srgbClr val="EEE8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14"/>
              <p:cNvSpPr>
                <a:spLocks/>
              </p:cNvSpPr>
              <p:nvPr/>
            </p:nvSpPr>
            <p:spPr bwMode="auto">
              <a:xfrm>
                <a:off x="696913" y="2746376"/>
                <a:ext cx="61913" cy="55563"/>
              </a:xfrm>
              <a:custGeom>
                <a:avLst/>
                <a:gdLst/>
                <a:ahLst/>
                <a:cxnLst>
                  <a:cxn ang="0">
                    <a:pos x="35" y="39"/>
                  </a:cxn>
                  <a:cxn ang="0">
                    <a:pos x="21" y="55"/>
                  </a:cxn>
                  <a:cxn ang="0">
                    <a:pos x="10" y="72"/>
                  </a:cxn>
                  <a:cxn ang="0">
                    <a:pos x="3" y="89"/>
                  </a:cxn>
                  <a:cxn ang="0">
                    <a:pos x="0" y="106"/>
                  </a:cxn>
                  <a:cxn ang="0">
                    <a:pos x="0" y="123"/>
                  </a:cxn>
                  <a:cxn ang="0">
                    <a:pos x="3" y="138"/>
                  </a:cxn>
                  <a:cxn ang="0">
                    <a:pos x="10" y="152"/>
                  </a:cxn>
                  <a:cxn ang="0">
                    <a:pos x="22" y="163"/>
                  </a:cxn>
                  <a:cxn ang="0">
                    <a:pos x="36" y="172"/>
                  </a:cxn>
                  <a:cxn ang="0">
                    <a:pos x="53" y="177"/>
                  </a:cxn>
                  <a:cxn ang="0">
                    <a:pos x="70" y="179"/>
                  </a:cxn>
                  <a:cxn ang="0">
                    <a:pos x="88" y="178"/>
                  </a:cxn>
                  <a:cxn ang="0">
                    <a:pos x="107" y="173"/>
                  </a:cxn>
                  <a:cxn ang="0">
                    <a:pos x="125" y="164"/>
                  </a:cxn>
                  <a:cxn ang="0">
                    <a:pos x="143" y="154"/>
                  </a:cxn>
                  <a:cxn ang="0">
                    <a:pos x="159" y="139"/>
                  </a:cxn>
                  <a:cxn ang="0">
                    <a:pos x="174" y="124"/>
                  </a:cxn>
                  <a:cxn ang="0">
                    <a:pos x="184" y="107"/>
                  </a:cxn>
                  <a:cxn ang="0">
                    <a:pos x="191" y="89"/>
                  </a:cxn>
                  <a:cxn ang="0">
                    <a:pos x="195" y="73"/>
                  </a:cxn>
                  <a:cxn ang="0">
                    <a:pos x="195" y="56"/>
                  </a:cxn>
                  <a:cxn ang="0">
                    <a:pos x="191" y="40"/>
                  </a:cxn>
                  <a:cxn ang="0">
                    <a:pos x="184" y="27"/>
                  </a:cxn>
                  <a:cxn ang="0">
                    <a:pos x="172" y="15"/>
                  </a:cxn>
                  <a:cxn ang="0">
                    <a:pos x="158" y="7"/>
                  </a:cxn>
                  <a:cxn ang="0">
                    <a:pos x="142" y="2"/>
                  </a:cxn>
                  <a:cxn ang="0">
                    <a:pos x="124" y="0"/>
                  </a:cxn>
                  <a:cxn ang="0">
                    <a:pos x="107" y="1"/>
                  </a:cxn>
                  <a:cxn ang="0">
                    <a:pos x="88" y="6"/>
                  </a:cxn>
                  <a:cxn ang="0">
                    <a:pos x="69" y="14"/>
                  </a:cxn>
                  <a:cxn ang="0">
                    <a:pos x="51" y="25"/>
                  </a:cxn>
                  <a:cxn ang="0">
                    <a:pos x="35" y="39"/>
                  </a:cxn>
                </a:cxnLst>
                <a:rect l="0" t="0" r="r" b="b"/>
                <a:pathLst>
                  <a:path w="195" h="179">
                    <a:moveTo>
                      <a:pt x="35" y="39"/>
                    </a:moveTo>
                    <a:lnTo>
                      <a:pt x="21" y="55"/>
                    </a:lnTo>
                    <a:lnTo>
                      <a:pt x="10" y="72"/>
                    </a:lnTo>
                    <a:lnTo>
                      <a:pt x="3" y="89"/>
                    </a:lnTo>
                    <a:lnTo>
                      <a:pt x="0" y="106"/>
                    </a:lnTo>
                    <a:lnTo>
                      <a:pt x="0" y="123"/>
                    </a:lnTo>
                    <a:lnTo>
                      <a:pt x="3" y="138"/>
                    </a:lnTo>
                    <a:lnTo>
                      <a:pt x="10" y="152"/>
                    </a:lnTo>
                    <a:lnTo>
                      <a:pt x="22" y="163"/>
                    </a:lnTo>
                    <a:lnTo>
                      <a:pt x="36" y="172"/>
                    </a:lnTo>
                    <a:lnTo>
                      <a:pt x="53" y="177"/>
                    </a:lnTo>
                    <a:lnTo>
                      <a:pt x="70" y="179"/>
                    </a:lnTo>
                    <a:lnTo>
                      <a:pt x="88" y="178"/>
                    </a:lnTo>
                    <a:lnTo>
                      <a:pt x="107" y="173"/>
                    </a:lnTo>
                    <a:lnTo>
                      <a:pt x="125" y="164"/>
                    </a:lnTo>
                    <a:lnTo>
                      <a:pt x="143" y="154"/>
                    </a:lnTo>
                    <a:lnTo>
                      <a:pt x="159" y="139"/>
                    </a:lnTo>
                    <a:lnTo>
                      <a:pt x="174" y="124"/>
                    </a:lnTo>
                    <a:lnTo>
                      <a:pt x="184" y="107"/>
                    </a:lnTo>
                    <a:lnTo>
                      <a:pt x="191" y="89"/>
                    </a:lnTo>
                    <a:lnTo>
                      <a:pt x="195" y="73"/>
                    </a:lnTo>
                    <a:lnTo>
                      <a:pt x="195" y="56"/>
                    </a:lnTo>
                    <a:lnTo>
                      <a:pt x="191" y="40"/>
                    </a:lnTo>
                    <a:lnTo>
                      <a:pt x="184" y="27"/>
                    </a:lnTo>
                    <a:lnTo>
                      <a:pt x="172" y="15"/>
                    </a:lnTo>
                    <a:lnTo>
                      <a:pt x="158" y="7"/>
                    </a:lnTo>
                    <a:lnTo>
                      <a:pt x="142" y="2"/>
                    </a:lnTo>
                    <a:lnTo>
                      <a:pt x="124" y="0"/>
                    </a:lnTo>
                    <a:lnTo>
                      <a:pt x="107" y="1"/>
                    </a:lnTo>
                    <a:lnTo>
                      <a:pt x="88" y="6"/>
                    </a:lnTo>
                    <a:lnTo>
                      <a:pt x="69" y="14"/>
                    </a:lnTo>
                    <a:lnTo>
                      <a:pt x="51" y="25"/>
                    </a:lnTo>
                    <a:lnTo>
                      <a:pt x="35" y="39"/>
                    </a:lnTo>
                    <a:close/>
                  </a:path>
                </a:pathLst>
              </a:custGeom>
              <a:solidFill>
                <a:srgbClr val="EEE800"/>
              </a:solidFill>
              <a:ln w="1">
                <a:solidFill>
                  <a:srgbClr val="EEE8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15"/>
              <p:cNvSpPr>
                <a:spLocks/>
              </p:cNvSpPr>
              <p:nvPr/>
            </p:nvSpPr>
            <p:spPr bwMode="auto">
              <a:xfrm>
                <a:off x="625475" y="2682876"/>
                <a:ext cx="61913" cy="55563"/>
              </a:xfrm>
              <a:custGeom>
                <a:avLst/>
                <a:gdLst/>
                <a:ahLst/>
                <a:cxnLst>
                  <a:cxn ang="0">
                    <a:pos x="35" y="39"/>
                  </a:cxn>
                  <a:cxn ang="0">
                    <a:pos x="21" y="55"/>
                  </a:cxn>
                  <a:cxn ang="0">
                    <a:pos x="11" y="72"/>
                  </a:cxn>
                  <a:cxn ang="0">
                    <a:pos x="4" y="89"/>
                  </a:cxn>
                  <a:cxn ang="0">
                    <a:pos x="0" y="106"/>
                  </a:cxn>
                  <a:cxn ang="0">
                    <a:pos x="0" y="123"/>
                  </a:cxn>
                  <a:cxn ang="0">
                    <a:pos x="4" y="138"/>
                  </a:cxn>
                  <a:cxn ang="0">
                    <a:pos x="11" y="152"/>
                  </a:cxn>
                  <a:cxn ang="0">
                    <a:pos x="22" y="163"/>
                  </a:cxn>
                  <a:cxn ang="0">
                    <a:pos x="36" y="172"/>
                  </a:cxn>
                  <a:cxn ang="0">
                    <a:pos x="53" y="177"/>
                  </a:cxn>
                  <a:cxn ang="0">
                    <a:pos x="71" y="179"/>
                  </a:cxn>
                  <a:cxn ang="0">
                    <a:pos x="88" y="178"/>
                  </a:cxn>
                  <a:cxn ang="0">
                    <a:pos x="107" y="173"/>
                  </a:cxn>
                  <a:cxn ang="0">
                    <a:pos x="126" y="164"/>
                  </a:cxn>
                  <a:cxn ang="0">
                    <a:pos x="143" y="154"/>
                  </a:cxn>
                  <a:cxn ang="0">
                    <a:pos x="160" y="139"/>
                  </a:cxn>
                  <a:cxn ang="0">
                    <a:pos x="174" y="124"/>
                  </a:cxn>
                  <a:cxn ang="0">
                    <a:pos x="185" y="107"/>
                  </a:cxn>
                  <a:cxn ang="0">
                    <a:pos x="192" y="89"/>
                  </a:cxn>
                  <a:cxn ang="0">
                    <a:pos x="195" y="73"/>
                  </a:cxn>
                  <a:cxn ang="0">
                    <a:pos x="195" y="56"/>
                  </a:cxn>
                  <a:cxn ang="0">
                    <a:pos x="192" y="41"/>
                  </a:cxn>
                  <a:cxn ang="0">
                    <a:pos x="185" y="27"/>
                  </a:cxn>
                  <a:cxn ang="0">
                    <a:pos x="173" y="16"/>
                  </a:cxn>
                  <a:cxn ang="0">
                    <a:pos x="159" y="7"/>
                  </a:cxn>
                  <a:cxn ang="0">
                    <a:pos x="142" y="2"/>
                  </a:cxn>
                  <a:cxn ang="0">
                    <a:pos x="125" y="0"/>
                  </a:cxn>
                  <a:cxn ang="0">
                    <a:pos x="107" y="1"/>
                  </a:cxn>
                  <a:cxn ang="0">
                    <a:pos x="88" y="6"/>
                  </a:cxn>
                  <a:cxn ang="0">
                    <a:pos x="69" y="14"/>
                  </a:cxn>
                  <a:cxn ang="0">
                    <a:pos x="52" y="25"/>
                  </a:cxn>
                  <a:cxn ang="0">
                    <a:pos x="35" y="39"/>
                  </a:cxn>
                </a:cxnLst>
                <a:rect l="0" t="0" r="r" b="b"/>
                <a:pathLst>
                  <a:path w="195" h="179">
                    <a:moveTo>
                      <a:pt x="35" y="39"/>
                    </a:moveTo>
                    <a:lnTo>
                      <a:pt x="21" y="55"/>
                    </a:lnTo>
                    <a:lnTo>
                      <a:pt x="11" y="72"/>
                    </a:lnTo>
                    <a:lnTo>
                      <a:pt x="4" y="89"/>
                    </a:lnTo>
                    <a:lnTo>
                      <a:pt x="0" y="106"/>
                    </a:lnTo>
                    <a:lnTo>
                      <a:pt x="0" y="123"/>
                    </a:lnTo>
                    <a:lnTo>
                      <a:pt x="4" y="138"/>
                    </a:lnTo>
                    <a:lnTo>
                      <a:pt x="11" y="152"/>
                    </a:lnTo>
                    <a:lnTo>
                      <a:pt x="22" y="163"/>
                    </a:lnTo>
                    <a:lnTo>
                      <a:pt x="36" y="172"/>
                    </a:lnTo>
                    <a:lnTo>
                      <a:pt x="53" y="177"/>
                    </a:lnTo>
                    <a:lnTo>
                      <a:pt x="71" y="179"/>
                    </a:lnTo>
                    <a:lnTo>
                      <a:pt x="88" y="178"/>
                    </a:lnTo>
                    <a:lnTo>
                      <a:pt x="107" y="173"/>
                    </a:lnTo>
                    <a:lnTo>
                      <a:pt x="126" y="164"/>
                    </a:lnTo>
                    <a:lnTo>
                      <a:pt x="143" y="154"/>
                    </a:lnTo>
                    <a:lnTo>
                      <a:pt x="160" y="139"/>
                    </a:lnTo>
                    <a:lnTo>
                      <a:pt x="174" y="124"/>
                    </a:lnTo>
                    <a:lnTo>
                      <a:pt x="185" y="107"/>
                    </a:lnTo>
                    <a:lnTo>
                      <a:pt x="192" y="89"/>
                    </a:lnTo>
                    <a:lnTo>
                      <a:pt x="195" y="73"/>
                    </a:lnTo>
                    <a:lnTo>
                      <a:pt x="195" y="56"/>
                    </a:lnTo>
                    <a:lnTo>
                      <a:pt x="192" y="41"/>
                    </a:lnTo>
                    <a:lnTo>
                      <a:pt x="185" y="27"/>
                    </a:lnTo>
                    <a:lnTo>
                      <a:pt x="173" y="16"/>
                    </a:lnTo>
                    <a:lnTo>
                      <a:pt x="159" y="7"/>
                    </a:lnTo>
                    <a:lnTo>
                      <a:pt x="142" y="2"/>
                    </a:lnTo>
                    <a:lnTo>
                      <a:pt x="125" y="0"/>
                    </a:lnTo>
                    <a:lnTo>
                      <a:pt x="107" y="1"/>
                    </a:lnTo>
                    <a:lnTo>
                      <a:pt x="88" y="6"/>
                    </a:lnTo>
                    <a:lnTo>
                      <a:pt x="69" y="14"/>
                    </a:lnTo>
                    <a:lnTo>
                      <a:pt x="52" y="25"/>
                    </a:lnTo>
                    <a:lnTo>
                      <a:pt x="35" y="39"/>
                    </a:lnTo>
                    <a:close/>
                  </a:path>
                </a:pathLst>
              </a:custGeom>
              <a:solidFill>
                <a:srgbClr val="EEE800"/>
              </a:solidFill>
              <a:ln w="1">
                <a:solidFill>
                  <a:srgbClr val="EEE8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Oval 16"/>
              <p:cNvSpPr>
                <a:spLocks noChangeArrowheads="1"/>
              </p:cNvSpPr>
              <p:nvPr/>
            </p:nvSpPr>
            <p:spPr bwMode="auto">
              <a:xfrm>
                <a:off x="1076325" y="2489201"/>
                <a:ext cx="36513" cy="47625"/>
              </a:xfrm>
              <a:prstGeom prst="ellipse">
                <a:avLst/>
              </a:prstGeom>
              <a:solidFill>
                <a:srgbClr val="EEE800"/>
              </a:solidFill>
              <a:ln w="1">
                <a:solidFill>
                  <a:srgbClr val="EEE8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17"/>
              <p:cNvSpPr>
                <a:spLocks/>
              </p:cNvSpPr>
              <p:nvPr/>
            </p:nvSpPr>
            <p:spPr bwMode="auto">
              <a:xfrm>
                <a:off x="1690688" y="2833688"/>
                <a:ext cx="190500" cy="87313"/>
              </a:xfrm>
              <a:custGeom>
                <a:avLst/>
                <a:gdLst/>
                <a:ahLst/>
                <a:cxnLst>
                  <a:cxn ang="0">
                    <a:pos x="236" y="23"/>
                  </a:cxn>
                  <a:cxn ang="0">
                    <a:pos x="179" y="40"/>
                  </a:cxn>
                  <a:cxn ang="0">
                    <a:pos x="129" y="60"/>
                  </a:cxn>
                  <a:cxn ang="0">
                    <a:pos x="84" y="84"/>
                  </a:cxn>
                  <a:cxn ang="0">
                    <a:pos x="49" y="109"/>
                  </a:cxn>
                  <a:cxn ang="0">
                    <a:pos x="22" y="135"/>
                  </a:cxn>
                  <a:cxn ang="0">
                    <a:pos x="4" y="162"/>
                  </a:cxn>
                  <a:cxn ang="0">
                    <a:pos x="0" y="188"/>
                  </a:cxn>
                  <a:cxn ang="0">
                    <a:pos x="5" y="213"/>
                  </a:cxn>
                  <a:cxn ang="0">
                    <a:pos x="24" y="234"/>
                  </a:cxn>
                  <a:cxn ang="0">
                    <a:pos x="52" y="251"/>
                  </a:cxn>
                  <a:cxn ang="0">
                    <a:pos x="90" y="263"/>
                  </a:cxn>
                  <a:cxn ang="0">
                    <a:pos x="135" y="272"/>
                  </a:cxn>
                  <a:cxn ang="0">
                    <a:pos x="186" y="275"/>
                  </a:cxn>
                  <a:cxn ang="0">
                    <a:pos x="242" y="273"/>
                  </a:cxn>
                  <a:cxn ang="0">
                    <a:pos x="302" y="265"/>
                  </a:cxn>
                  <a:cxn ang="0">
                    <a:pos x="363" y="252"/>
                  </a:cxn>
                  <a:cxn ang="0">
                    <a:pos x="419" y="234"/>
                  </a:cxn>
                  <a:cxn ang="0">
                    <a:pos x="471" y="214"/>
                  </a:cxn>
                  <a:cxn ang="0">
                    <a:pos x="514" y="190"/>
                  </a:cxn>
                  <a:cxn ang="0">
                    <a:pos x="551" y="165"/>
                  </a:cxn>
                  <a:cxn ang="0">
                    <a:pos x="576" y="139"/>
                  </a:cxn>
                  <a:cxn ang="0">
                    <a:pos x="594" y="112"/>
                  </a:cxn>
                  <a:cxn ang="0">
                    <a:pos x="600" y="86"/>
                  </a:cxn>
                  <a:cxn ang="0">
                    <a:pos x="593" y="61"/>
                  </a:cxn>
                  <a:cxn ang="0">
                    <a:pos x="574" y="40"/>
                  </a:cxn>
                  <a:cxn ang="0">
                    <a:pos x="546" y="24"/>
                  </a:cxn>
                  <a:cxn ang="0">
                    <a:pos x="508" y="11"/>
                  </a:cxn>
                  <a:cxn ang="0">
                    <a:pos x="464" y="3"/>
                  </a:cxn>
                  <a:cxn ang="0">
                    <a:pos x="412" y="0"/>
                  </a:cxn>
                  <a:cxn ang="0">
                    <a:pos x="357" y="2"/>
                  </a:cxn>
                  <a:cxn ang="0">
                    <a:pos x="297" y="10"/>
                  </a:cxn>
                </a:cxnLst>
                <a:rect l="0" t="0" r="r" b="b"/>
                <a:pathLst>
                  <a:path w="600" h="275">
                    <a:moveTo>
                      <a:pt x="266" y="15"/>
                    </a:moveTo>
                    <a:lnTo>
                      <a:pt x="236" y="23"/>
                    </a:lnTo>
                    <a:lnTo>
                      <a:pt x="208" y="31"/>
                    </a:lnTo>
                    <a:lnTo>
                      <a:pt x="179" y="40"/>
                    </a:lnTo>
                    <a:lnTo>
                      <a:pt x="153" y="50"/>
                    </a:lnTo>
                    <a:lnTo>
                      <a:pt x="129" y="60"/>
                    </a:lnTo>
                    <a:lnTo>
                      <a:pt x="105" y="72"/>
                    </a:lnTo>
                    <a:lnTo>
                      <a:pt x="84" y="84"/>
                    </a:lnTo>
                    <a:lnTo>
                      <a:pt x="65" y="97"/>
                    </a:lnTo>
                    <a:lnTo>
                      <a:pt x="49" y="109"/>
                    </a:lnTo>
                    <a:lnTo>
                      <a:pt x="34" y="123"/>
                    </a:lnTo>
                    <a:lnTo>
                      <a:pt x="22" y="135"/>
                    </a:lnTo>
                    <a:lnTo>
                      <a:pt x="11" y="149"/>
                    </a:lnTo>
                    <a:lnTo>
                      <a:pt x="4" y="162"/>
                    </a:lnTo>
                    <a:lnTo>
                      <a:pt x="1" y="175"/>
                    </a:lnTo>
                    <a:lnTo>
                      <a:pt x="0" y="188"/>
                    </a:lnTo>
                    <a:lnTo>
                      <a:pt x="1" y="201"/>
                    </a:lnTo>
                    <a:lnTo>
                      <a:pt x="5" y="213"/>
                    </a:lnTo>
                    <a:lnTo>
                      <a:pt x="14" y="224"/>
                    </a:lnTo>
                    <a:lnTo>
                      <a:pt x="24" y="234"/>
                    </a:lnTo>
                    <a:lnTo>
                      <a:pt x="37" y="243"/>
                    </a:lnTo>
                    <a:lnTo>
                      <a:pt x="52" y="251"/>
                    </a:lnTo>
                    <a:lnTo>
                      <a:pt x="70" y="258"/>
                    </a:lnTo>
                    <a:lnTo>
                      <a:pt x="90" y="263"/>
                    </a:lnTo>
                    <a:lnTo>
                      <a:pt x="112" y="268"/>
                    </a:lnTo>
                    <a:lnTo>
                      <a:pt x="135" y="272"/>
                    </a:lnTo>
                    <a:lnTo>
                      <a:pt x="161" y="274"/>
                    </a:lnTo>
                    <a:lnTo>
                      <a:pt x="186" y="275"/>
                    </a:lnTo>
                    <a:lnTo>
                      <a:pt x="213" y="274"/>
                    </a:lnTo>
                    <a:lnTo>
                      <a:pt x="242" y="273"/>
                    </a:lnTo>
                    <a:lnTo>
                      <a:pt x="271" y="269"/>
                    </a:lnTo>
                    <a:lnTo>
                      <a:pt x="302" y="265"/>
                    </a:lnTo>
                    <a:lnTo>
                      <a:pt x="332" y="259"/>
                    </a:lnTo>
                    <a:lnTo>
                      <a:pt x="363" y="252"/>
                    </a:lnTo>
                    <a:lnTo>
                      <a:pt x="392" y="243"/>
                    </a:lnTo>
                    <a:lnTo>
                      <a:pt x="419" y="234"/>
                    </a:lnTo>
                    <a:lnTo>
                      <a:pt x="446" y="225"/>
                    </a:lnTo>
                    <a:lnTo>
                      <a:pt x="471" y="214"/>
                    </a:lnTo>
                    <a:lnTo>
                      <a:pt x="493" y="203"/>
                    </a:lnTo>
                    <a:lnTo>
                      <a:pt x="514" y="190"/>
                    </a:lnTo>
                    <a:lnTo>
                      <a:pt x="533" y="178"/>
                    </a:lnTo>
                    <a:lnTo>
                      <a:pt x="551" y="165"/>
                    </a:lnTo>
                    <a:lnTo>
                      <a:pt x="565" y="153"/>
                    </a:lnTo>
                    <a:lnTo>
                      <a:pt x="576" y="139"/>
                    </a:lnTo>
                    <a:lnTo>
                      <a:pt x="587" y="126"/>
                    </a:lnTo>
                    <a:lnTo>
                      <a:pt x="594" y="112"/>
                    </a:lnTo>
                    <a:lnTo>
                      <a:pt x="598" y="100"/>
                    </a:lnTo>
                    <a:lnTo>
                      <a:pt x="600" y="86"/>
                    </a:lnTo>
                    <a:lnTo>
                      <a:pt x="598" y="74"/>
                    </a:lnTo>
                    <a:lnTo>
                      <a:pt x="593" y="61"/>
                    </a:lnTo>
                    <a:lnTo>
                      <a:pt x="585" y="51"/>
                    </a:lnTo>
                    <a:lnTo>
                      <a:pt x="574" y="40"/>
                    </a:lnTo>
                    <a:lnTo>
                      <a:pt x="561" y="31"/>
                    </a:lnTo>
                    <a:lnTo>
                      <a:pt x="546" y="24"/>
                    </a:lnTo>
                    <a:lnTo>
                      <a:pt x="528" y="16"/>
                    </a:lnTo>
                    <a:lnTo>
                      <a:pt x="508" y="11"/>
                    </a:lnTo>
                    <a:lnTo>
                      <a:pt x="487" y="6"/>
                    </a:lnTo>
                    <a:lnTo>
                      <a:pt x="464" y="3"/>
                    </a:lnTo>
                    <a:lnTo>
                      <a:pt x="439" y="1"/>
                    </a:lnTo>
                    <a:lnTo>
                      <a:pt x="412" y="0"/>
                    </a:lnTo>
                    <a:lnTo>
                      <a:pt x="385" y="1"/>
                    </a:lnTo>
                    <a:lnTo>
                      <a:pt x="357" y="2"/>
                    </a:lnTo>
                    <a:lnTo>
                      <a:pt x="327" y="5"/>
                    </a:lnTo>
                    <a:lnTo>
                      <a:pt x="297" y="10"/>
                    </a:lnTo>
                    <a:lnTo>
                      <a:pt x="266" y="15"/>
                    </a:lnTo>
                    <a:close/>
                  </a:path>
                </a:pathLst>
              </a:custGeom>
              <a:solidFill>
                <a:srgbClr val="000000"/>
              </a:solidFill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18"/>
              <p:cNvSpPr>
                <a:spLocks/>
              </p:cNvSpPr>
              <p:nvPr/>
            </p:nvSpPr>
            <p:spPr bwMode="auto">
              <a:xfrm>
                <a:off x="2036763" y="2762251"/>
                <a:ext cx="85725" cy="119063"/>
              </a:xfrm>
              <a:custGeom>
                <a:avLst/>
                <a:gdLst/>
                <a:ahLst/>
                <a:cxnLst>
                  <a:cxn ang="0">
                    <a:pos x="213" y="3"/>
                  </a:cxn>
                  <a:cxn ang="0">
                    <a:pos x="203" y="0"/>
                  </a:cxn>
                  <a:cxn ang="0">
                    <a:pos x="191" y="0"/>
                  </a:cxn>
                  <a:cxn ang="0">
                    <a:pos x="179" y="1"/>
                  </a:cxn>
                  <a:cxn ang="0">
                    <a:pos x="166" y="4"/>
                  </a:cxn>
                  <a:cxn ang="0">
                    <a:pos x="153" y="8"/>
                  </a:cxn>
                  <a:cxn ang="0">
                    <a:pos x="141" y="14"/>
                  </a:cxn>
                  <a:cxn ang="0">
                    <a:pos x="129" y="23"/>
                  </a:cxn>
                  <a:cxn ang="0">
                    <a:pos x="116" y="32"/>
                  </a:cxn>
                  <a:cxn ang="0">
                    <a:pos x="103" y="44"/>
                  </a:cxn>
                  <a:cxn ang="0">
                    <a:pos x="91" y="56"/>
                  </a:cxn>
                  <a:cxn ang="0">
                    <a:pos x="79" y="70"/>
                  </a:cxn>
                  <a:cxn ang="0">
                    <a:pos x="67" y="84"/>
                  </a:cxn>
                  <a:cxn ang="0">
                    <a:pos x="57" y="100"/>
                  </a:cxn>
                  <a:cxn ang="0">
                    <a:pos x="46" y="117"/>
                  </a:cxn>
                  <a:cxn ang="0">
                    <a:pos x="27" y="154"/>
                  </a:cxn>
                  <a:cxn ang="0">
                    <a:pos x="20" y="174"/>
                  </a:cxn>
                  <a:cxn ang="0">
                    <a:pos x="13" y="192"/>
                  </a:cxn>
                  <a:cxn ang="0">
                    <a:pos x="9" y="211"/>
                  </a:cxn>
                  <a:cxn ang="0">
                    <a:pos x="5" y="230"/>
                  </a:cxn>
                  <a:cxn ang="0">
                    <a:pos x="3" y="248"/>
                  </a:cxn>
                  <a:cxn ang="0">
                    <a:pos x="2" y="264"/>
                  </a:cxn>
                  <a:cxn ang="0">
                    <a:pos x="0" y="281"/>
                  </a:cxn>
                  <a:cxn ang="0">
                    <a:pos x="2" y="297"/>
                  </a:cxn>
                  <a:cxn ang="0">
                    <a:pos x="4" y="311"/>
                  </a:cxn>
                  <a:cxn ang="0">
                    <a:pos x="8" y="325"/>
                  </a:cxn>
                  <a:cxn ang="0">
                    <a:pos x="12" y="337"/>
                  </a:cxn>
                  <a:cxn ang="0">
                    <a:pos x="18" y="348"/>
                  </a:cxn>
                  <a:cxn ang="0">
                    <a:pos x="25" y="357"/>
                  </a:cxn>
                  <a:cxn ang="0">
                    <a:pos x="33" y="365"/>
                  </a:cxn>
                  <a:cxn ang="0">
                    <a:pos x="43" y="372"/>
                  </a:cxn>
                  <a:cxn ang="0">
                    <a:pos x="53" y="376"/>
                  </a:cxn>
                  <a:cxn ang="0">
                    <a:pos x="64" y="379"/>
                  </a:cxn>
                  <a:cxn ang="0">
                    <a:pos x="76" y="379"/>
                  </a:cxn>
                  <a:cxn ang="0">
                    <a:pos x="89" y="378"/>
                  </a:cxn>
                  <a:cxn ang="0">
                    <a:pos x="100" y="375"/>
                  </a:cxn>
                  <a:cxn ang="0">
                    <a:pos x="113" y="370"/>
                  </a:cxn>
                  <a:cxn ang="0">
                    <a:pos x="126" y="364"/>
                  </a:cxn>
                  <a:cxn ang="0">
                    <a:pos x="138" y="356"/>
                  </a:cxn>
                  <a:cxn ang="0">
                    <a:pos x="151" y="347"/>
                  </a:cxn>
                  <a:cxn ang="0">
                    <a:pos x="164" y="335"/>
                  </a:cxn>
                  <a:cxn ang="0">
                    <a:pos x="176" y="323"/>
                  </a:cxn>
                  <a:cxn ang="0">
                    <a:pos x="187" y="309"/>
                  </a:cxn>
                  <a:cxn ang="0">
                    <a:pos x="199" y="294"/>
                  </a:cxn>
                  <a:cxn ang="0">
                    <a:pos x="211" y="279"/>
                  </a:cxn>
                  <a:cxn ang="0">
                    <a:pos x="220" y="261"/>
                  </a:cxn>
                  <a:cxn ang="0">
                    <a:pos x="239" y="225"/>
                  </a:cxn>
                  <a:cxn ang="0">
                    <a:pos x="246" y="206"/>
                  </a:cxn>
                  <a:cxn ang="0">
                    <a:pos x="253" y="186"/>
                  </a:cxn>
                  <a:cxn ang="0">
                    <a:pos x="258" y="167"/>
                  </a:cxn>
                  <a:cxn ang="0">
                    <a:pos x="261" y="150"/>
                  </a:cxn>
                  <a:cxn ang="0">
                    <a:pos x="264" y="131"/>
                  </a:cxn>
                  <a:cxn ang="0">
                    <a:pos x="266" y="114"/>
                  </a:cxn>
                  <a:cxn ang="0">
                    <a:pos x="266" y="98"/>
                  </a:cxn>
                  <a:cxn ang="0">
                    <a:pos x="265" y="82"/>
                  </a:cxn>
                  <a:cxn ang="0">
                    <a:pos x="262" y="67"/>
                  </a:cxn>
                  <a:cxn ang="0">
                    <a:pos x="259" y="54"/>
                  </a:cxn>
                  <a:cxn ang="0">
                    <a:pos x="254" y="41"/>
                  </a:cxn>
                  <a:cxn ang="0">
                    <a:pos x="248" y="31"/>
                  </a:cxn>
                  <a:cxn ang="0">
                    <a:pos x="241" y="22"/>
                  </a:cxn>
                  <a:cxn ang="0">
                    <a:pos x="233" y="13"/>
                  </a:cxn>
                  <a:cxn ang="0">
                    <a:pos x="224" y="7"/>
                  </a:cxn>
                  <a:cxn ang="0">
                    <a:pos x="213" y="3"/>
                  </a:cxn>
                </a:cxnLst>
                <a:rect l="0" t="0" r="r" b="b"/>
                <a:pathLst>
                  <a:path w="266" h="379">
                    <a:moveTo>
                      <a:pt x="213" y="3"/>
                    </a:moveTo>
                    <a:lnTo>
                      <a:pt x="203" y="0"/>
                    </a:lnTo>
                    <a:lnTo>
                      <a:pt x="191" y="0"/>
                    </a:lnTo>
                    <a:lnTo>
                      <a:pt x="179" y="1"/>
                    </a:lnTo>
                    <a:lnTo>
                      <a:pt x="166" y="4"/>
                    </a:lnTo>
                    <a:lnTo>
                      <a:pt x="153" y="8"/>
                    </a:lnTo>
                    <a:lnTo>
                      <a:pt x="141" y="14"/>
                    </a:lnTo>
                    <a:lnTo>
                      <a:pt x="129" y="23"/>
                    </a:lnTo>
                    <a:lnTo>
                      <a:pt x="116" y="32"/>
                    </a:lnTo>
                    <a:lnTo>
                      <a:pt x="103" y="44"/>
                    </a:lnTo>
                    <a:lnTo>
                      <a:pt x="91" y="56"/>
                    </a:lnTo>
                    <a:lnTo>
                      <a:pt x="79" y="70"/>
                    </a:lnTo>
                    <a:lnTo>
                      <a:pt x="67" y="84"/>
                    </a:lnTo>
                    <a:lnTo>
                      <a:pt x="57" y="100"/>
                    </a:lnTo>
                    <a:lnTo>
                      <a:pt x="46" y="117"/>
                    </a:lnTo>
                    <a:lnTo>
                      <a:pt x="27" y="154"/>
                    </a:lnTo>
                    <a:lnTo>
                      <a:pt x="20" y="174"/>
                    </a:lnTo>
                    <a:lnTo>
                      <a:pt x="13" y="192"/>
                    </a:lnTo>
                    <a:lnTo>
                      <a:pt x="9" y="211"/>
                    </a:lnTo>
                    <a:lnTo>
                      <a:pt x="5" y="230"/>
                    </a:lnTo>
                    <a:lnTo>
                      <a:pt x="3" y="248"/>
                    </a:lnTo>
                    <a:lnTo>
                      <a:pt x="2" y="264"/>
                    </a:lnTo>
                    <a:lnTo>
                      <a:pt x="0" y="281"/>
                    </a:lnTo>
                    <a:lnTo>
                      <a:pt x="2" y="297"/>
                    </a:lnTo>
                    <a:lnTo>
                      <a:pt x="4" y="311"/>
                    </a:lnTo>
                    <a:lnTo>
                      <a:pt x="8" y="325"/>
                    </a:lnTo>
                    <a:lnTo>
                      <a:pt x="12" y="337"/>
                    </a:lnTo>
                    <a:lnTo>
                      <a:pt x="18" y="348"/>
                    </a:lnTo>
                    <a:lnTo>
                      <a:pt x="25" y="357"/>
                    </a:lnTo>
                    <a:lnTo>
                      <a:pt x="33" y="365"/>
                    </a:lnTo>
                    <a:lnTo>
                      <a:pt x="43" y="372"/>
                    </a:lnTo>
                    <a:lnTo>
                      <a:pt x="53" y="376"/>
                    </a:lnTo>
                    <a:lnTo>
                      <a:pt x="64" y="379"/>
                    </a:lnTo>
                    <a:lnTo>
                      <a:pt x="76" y="379"/>
                    </a:lnTo>
                    <a:lnTo>
                      <a:pt x="89" y="378"/>
                    </a:lnTo>
                    <a:lnTo>
                      <a:pt x="100" y="375"/>
                    </a:lnTo>
                    <a:lnTo>
                      <a:pt x="113" y="370"/>
                    </a:lnTo>
                    <a:lnTo>
                      <a:pt x="126" y="364"/>
                    </a:lnTo>
                    <a:lnTo>
                      <a:pt x="138" y="356"/>
                    </a:lnTo>
                    <a:lnTo>
                      <a:pt x="151" y="347"/>
                    </a:lnTo>
                    <a:lnTo>
                      <a:pt x="164" y="335"/>
                    </a:lnTo>
                    <a:lnTo>
                      <a:pt x="176" y="323"/>
                    </a:lnTo>
                    <a:lnTo>
                      <a:pt x="187" y="309"/>
                    </a:lnTo>
                    <a:lnTo>
                      <a:pt x="199" y="294"/>
                    </a:lnTo>
                    <a:lnTo>
                      <a:pt x="211" y="279"/>
                    </a:lnTo>
                    <a:lnTo>
                      <a:pt x="220" y="261"/>
                    </a:lnTo>
                    <a:lnTo>
                      <a:pt x="239" y="225"/>
                    </a:lnTo>
                    <a:lnTo>
                      <a:pt x="246" y="206"/>
                    </a:lnTo>
                    <a:lnTo>
                      <a:pt x="253" y="186"/>
                    </a:lnTo>
                    <a:lnTo>
                      <a:pt x="258" y="167"/>
                    </a:lnTo>
                    <a:lnTo>
                      <a:pt x="261" y="150"/>
                    </a:lnTo>
                    <a:lnTo>
                      <a:pt x="264" y="131"/>
                    </a:lnTo>
                    <a:lnTo>
                      <a:pt x="266" y="114"/>
                    </a:lnTo>
                    <a:lnTo>
                      <a:pt x="266" y="98"/>
                    </a:lnTo>
                    <a:lnTo>
                      <a:pt x="265" y="82"/>
                    </a:lnTo>
                    <a:lnTo>
                      <a:pt x="262" y="67"/>
                    </a:lnTo>
                    <a:lnTo>
                      <a:pt x="259" y="54"/>
                    </a:lnTo>
                    <a:lnTo>
                      <a:pt x="254" y="41"/>
                    </a:lnTo>
                    <a:lnTo>
                      <a:pt x="248" y="31"/>
                    </a:lnTo>
                    <a:lnTo>
                      <a:pt x="241" y="22"/>
                    </a:lnTo>
                    <a:lnTo>
                      <a:pt x="233" y="13"/>
                    </a:lnTo>
                    <a:lnTo>
                      <a:pt x="224" y="7"/>
                    </a:lnTo>
                    <a:lnTo>
                      <a:pt x="213" y="3"/>
                    </a:lnTo>
                    <a:close/>
                  </a:path>
                </a:pathLst>
              </a:custGeom>
              <a:solidFill>
                <a:srgbClr val="000000"/>
              </a:solidFill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19"/>
              <p:cNvSpPr>
                <a:spLocks/>
              </p:cNvSpPr>
              <p:nvPr/>
            </p:nvSpPr>
            <p:spPr bwMode="auto">
              <a:xfrm>
                <a:off x="1857375" y="2762251"/>
                <a:ext cx="103188" cy="88900"/>
              </a:xfrm>
              <a:custGeom>
                <a:avLst/>
                <a:gdLst/>
                <a:ahLst/>
                <a:cxnLst>
                  <a:cxn ang="0">
                    <a:pos x="74" y="80"/>
                  </a:cxn>
                  <a:cxn ang="0">
                    <a:pos x="48" y="106"/>
                  </a:cxn>
                  <a:cxn ang="0">
                    <a:pos x="29" y="133"/>
                  </a:cxn>
                  <a:cxn ang="0">
                    <a:pos x="13" y="159"/>
                  </a:cxn>
                  <a:cxn ang="0">
                    <a:pos x="4" y="185"/>
                  </a:cxn>
                  <a:cxn ang="0">
                    <a:pos x="0" y="209"/>
                  </a:cxn>
                  <a:cxn ang="0">
                    <a:pos x="3" y="231"/>
                  </a:cxn>
                  <a:cxn ang="0">
                    <a:pos x="11" y="249"/>
                  </a:cxn>
                  <a:cxn ang="0">
                    <a:pos x="26" y="263"/>
                  </a:cxn>
                  <a:cxn ang="0">
                    <a:pos x="46" y="273"/>
                  </a:cxn>
                  <a:cxn ang="0">
                    <a:pos x="71" y="277"/>
                  </a:cxn>
                  <a:cxn ang="0">
                    <a:pos x="98" y="275"/>
                  </a:cxn>
                  <a:cxn ang="0">
                    <a:pos x="127" y="269"/>
                  </a:cxn>
                  <a:cxn ang="0">
                    <a:pos x="159" y="257"/>
                  </a:cxn>
                  <a:cxn ang="0">
                    <a:pos x="191" y="242"/>
                  </a:cxn>
                  <a:cxn ang="0">
                    <a:pos x="221" y="221"/>
                  </a:cxn>
                  <a:cxn ang="0">
                    <a:pos x="251" y="197"/>
                  </a:cxn>
                  <a:cxn ang="0">
                    <a:pos x="276" y="171"/>
                  </a:cxn>
                  <a:cxn ang="0">
                    <a:pos x="296" y="145"/>
                  </a:cxn>
                  <a:cxn ang="0">
                    <a:pos x="312" y="118"/>
                  </a:cxn>
                  <a:cxn ang="0">
                    <a:pos x="321" y="92"/>
                  </a:cxn>
                  <a:cxn ang="0">
                    <a:pos x="325" y="68"/>
                  </a:cxn>
                  <a:cxn ang="0">
                    <a:pos x="322" y="47"/>
                  </a:cxn>
                  <a:cxn ang="0">
                    <a:pos x="314" y="28"/>
                  </a:cxn>
                  <a:cxn ang="0">
                    <a:pos x="299" y="13"/>
                  </a:cxn>
                  <a:cxn ang="0">
                    <a:pos x="279" y="4"/>
                  </a:cxn>
                  <a:cxn ang="0">
                    <a:pos x="255" y="0"/>
                  </a:cxn>
                  <a:cxn ang="0">
                    <a:pos x="227" y="2"/>
                  </a:cxn>
                  <a:cxn ang="0">
                    <a:pos x="198" y="8"/>
                  </a:cxn>
                  <a:cxn ang="0">
                    <a:pos x="166" y="20"/>
                  </a:cxn>
                  <a:cxn ang="0">
                    <a:pos x="135" y="35"/>
                  </a:cxn>
                  <a:cxn ang="0">
                    <a:pos x="104" y="56"/>
                  </a:cxn>
                </a:cxnLst>
                <a:rect l="0" t="0" r="r" b="b"/>
                <a:pathLst>
                  <a:path w="325" h="277">
                    <a:moveTo>
                      <a:pt x="88" y="68"/>
                    </a:moveTo>
                    <a:lnTo>
                      <a:pt x="74" y="80"/>
                    </a:lnTo>
                    <a:lnTo>
                      <a:pt x="60" y="93"/>
                    </a:lnTo>
                    <a:lnTo>
                      <a:pt x="48" y="106"/>
                    </a:lnTo>
                    <a:lnTo>
                      <a:pt x="38" y="120"/>
                    </a:lnTo>
                    <a:lnTo>
                      <a:pt x="29" y="133"/>
                    </a:lnTo>
                    <a:lnTo>
                      <a:pt x="20" y="146"/>
                    </a:lnTo>
                    <a:lnTo>
                      <a:pt x="13" y="159"/>
                    </a:lnTo>
                    <a:lnTo>
                      <a:pt x="7" y="172"/>
                    </a:lnTo>
                    <a:lnTo>
                      <a:pt x="4" y="185"/>
                    </a:lnTo>
                    <a:lnTo>
                      <a:pt x="1" y="197"/>
                    </a:lnTo>
                    <a:lnTo>
                      <a:pt x="0" y="209"/>
                    </a:lnTo>
                    <a:lnTo>
                      <a:pt x="0" y="220"/>
                    </a:lnTo>
                    <a:lnTo>
                      <a:pt x="3" y="231"/>
                    </a:lnTo>
                    <a:lnTo>
                      <a:pt x="6" y="240"/>
                    </a:lnTo>
                    <a:lnTo>
                      <a:pt x="11" y="249"/>
                    </a:lnTo>
                    <a:lnTo>
                      <a:pt x="18" y="257"/>
                    </a:lnTo>
                    <a:lnTo>
                      <a:pt x="26" y="263"/>
                    </a:lnTo>
                    <a:lnTo>
                      <a:pt x="36" y="270"/>
                    </a:lnTo>
                    <a:lnTo>
                      <a:pt x="46" y="273"/>
                    </a:lnTo>
                    <a:lnTo>
                      <a:pt x="58" y="276"/>
                    </a:lnTo>
                    <a:lnTo>
                      <a:pt x="71" y="277"/>
                    </a:lnTo>
                    <a:lnTo>
                      <a:pt x="84" y="277"/>
                    </a:lnTo>
                    <a:lnTo>
                      <a:pt x="98" y="275"/>
                    </a:lnTo>
                    <a:lnTo>
                      <a:pt x="112" y="273"/>
                    </a:lnTo>
                    <a:lnTo>
                      <a:pt x="127" y="269"/>
                    </a:lnTo>
                    <a:lnTo>
                      <a:pt x="142" y="263"/>
                    </a:lnTo>
                    <a:lnTo>
                      <a:pt x="159" y="257"/>
                    </a:lnTo>
                    <a:lnTo>
                      <a:pt x="174" y="250"/>
                    </a:lnTo>
                    <a:lnTo>
                      <a:pt x="191" y="242"/>
                    </a:lnTo>
                    <a:lnTo>
                      <a:pt x="206" y="232"/>
                    </a:lnTo>
                    <a:lnTo>
                      <a:pt x="221" y="221"/>
                    </a:lnTo>
                    <a:lnTo>
                      <a:pt x="236" y="209"/>
                    </a:lnTo>
                    <a:lnTo>
                      <a:pt x="251" y="197"/>
                    </a:lnTo>
                    <a:lnTo>
                      <a:pt x="265" y="184"/>
                    </a:lnTo>
                    <a:lnTo>
                      <a:pt x="276" y="171"/>
                    </a:lnTo>
                    <a:lnTo>
                      <a:pt x="287" y="157"/>
                    </a:lnTo>
                    <a:lnTo>
                      <a:pt x="296" y="145"/>
                    </a:lnTo>
                    <a:lnTo>
                      <a:pt x="305" y="131"/>
                    </a:lnTo>
                    <a:lnTo>
                      <a:pt x="312" y="118"/>
                    </a:lnTo>
                    <a:lnTo>
                      <a:pt x="318" y="105"/>
                    </a:lnTo>
                    <a:lnTo>
                      <a:pt x="321" y="92"/>
                    </a:lnTo>
                    <a:lnTo>
                      <a:pt x="323" y="80"/>
                    </a:lnTo>
                    <a:lnTo>
                      <a:pt x="325" y="68"/>
                    </a:lnTo>
                    <a:lnTo>
                      <a:pt x="325" y="57"/>
                    </a:lnTo>
                    <a:lnTo>
                      <a:pt x="322" y="47"/>
                    </a:lnTo>
                    <a:lnTo>
                      <a:pt x="319" y="36"/>
                    </a:lnTo>
                    <a:lnTo>
                      <a:pt x="314" y="28"/>
                    </a:lnTo>
                    <a:lnTo>
                      <a:pt x="307" y="20"/>
                    </a:lnTo>
                    <a:lnTo>
                      <a:pt x="299" y="13"/>
                    </a:lnTo>
                    <a:lnTo>
                      <a:pt x="289" y="8"/>
                    </a:lnTo>
                    <a:lnTo>
                      <a:pt x="279" y="4"/>
                    </a:lnTo>
                    <a:lnTo>
                      <a:pt x="267" y="1"/>
                    </a:lnTo>
                    <a:lnTo>
                      <a:pt x="255" y="0"/>
                    </a:lnTo>
                    <a:lnTo>
                      <a:pt x="241" y="0"/>
                    </a:lnTo>
                    <a:lnTo>
                      <a:pt x="227" y="2"/>
                    </a:lnTo>
                    <a:lnTo>
                      <a:pt x="213" y="4"/>
                    </a:lnTo>
                    <a:lnTo>
                      <a:pt x="198" y="8"/>
                    </a:lnTo>
                    <a:lnTo>
                      <a:pt x="182" y="13"/>
                    </a:lnTo>
                    <a:lnTo>
                      <a:pt x="166" y="20"/>
                    </a:lnTo>
                    <a:lnTo>
                      <a:pt x="151" y="27"/>
                    </a:lnTo>
                    <a:lnTo>
                      <a:pt x="135" y="35"/>
                    </a:lnTo>
                    <a:lnTo>
                      <a:pt x="119" y="45"/>
                    </a:lnTo>
                    <a:lnTo>
                      <a:pt x="104" y="56"/>
                    </a:lnTo>
                    <a:lnTo>
                      <a:pt x="88" y="68"/>
                    </a:lnTo>
                    <a:close/>
                  </a:path>
                </a:pathLst>
              </a:custGeom>
              <a:solidFill>
                <a:srgbClr val="996633"/>
              </a:solidFill>
              <a:ln w="1">
                <a:solidFill>
                  <a:srgbClr val="99663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Freeform 20"/>
              <p:cNvSpPr>
                <a:spLocks/>
              </p:cNvSpPr>
              <p:nvPr/>
            </p:nvSpPr>
            <p:spPr bwMode="auto">
              <a:xfrm>
                <a:off x="1931988" y="2876551"/>
                <a:ext cx="117475" cy="101600"/>
              </a:xfrm>
              <a:custGeom>
                <a:avLst/>
                <a:gdLst/>
                <a:ahLst/>
                <a:cxnLst>
                  <a:cxn ang="0">
                    <a:pos x="81" y="89"/>
                  </a:cxn>
                  <a:cxn ang="0">
                    <a:pos x="52" y="118"/>
                  </a:cxn>
                  <a:cxn ang="0">
                    <a:pos x="30" y="148"/>
                  </a:cxn>
                  <a:cxn ang="0">
                    <a:pos x="14" y="179"/>
                  </a:cxn>
                  <a:cxn ang="0">
                    <a:pos x="3" y="209"/>
                  </a:cxn>
                  <a:cxn ang="0">
                    <a:pos x="0" y="238"/>
                  </a:cxn>
                  <a:cxn ang="0">
                    <a:pos x="3" y="263"/>
                  </a:cxn>
                  <a:cxn ang="0">
                    <a:pos x="15" y="285"/>
                  </a:cxn>
                  <a:cxn ang="0">
                    <a:pos x="34" y="303"/>
                  </a:cxn>
                  <a:cxn ang="0">
                    <a:pos x="57" y="315"/>
                  </a:cxn>
                  <a:cxn ang="0">
                    <a:pos x="85" y="320"/>
                  </a:cxn>
                  <a:cxn ang="0">
                    <a:pos x="117" y="319"/>
                  </a:cxn>
                  <a:cxn ang="0">
                    <a:pos x="152" y="312"/>
                  </a:cxn>
                  <a:cxn ang="0">
                    <a:pos x="188" y="300"/>
                  </a:cxn>
                  <a:cxn ang="0">
                    <a:pos x="224" y="282"/>
                  </a:cxn>
                  <a:cxn ang="0">
                    <a:pos x="259" y="259"/>
                  </a:cxn>
                  <a:cxn ang="0">
                    <a:pos x="293" y="231"/>
                  </a:cxn>
                  <a:cxn ang="0">
                    <a:pos x="322" y="202"/>
                  </a:cxn>
                  <a:cxn ang="0">
                    <a:pos x="344" y="172"/>
                  </a:cxn>
                  <a:cxn ang="0">
                    <a:pos x="361" y="141"/>
                  </a:cxn>
                  <a:cxn ang="0">
                    <a:pos x="371" y="110"/>
                  </a:cxn>
                  <a:cxn ang="0">
                    <a:pos x="374" y="82"/>
                  </a:cxn>
                  <a:cxn ang="0">
                    <a:pos x="371" y="57"/>
                  </a:cxn>
                  <a:cxn ang="0">
                    <a:pos x="359" y="34"/>
                  </a:cxn>
                  <a:cxn ang="0">
                    <a:pos x="342" y="17"/>
                  </a:cxn>
                  <a:cxn ang="0">
                    <a:pos x="317" y="5"/>
                  </a:cxn>
                  <a:cxn ang="0">
                    <a:pos x="289" y="0"/>
                  </a:cxn>
                  <a:cxn ang="0">
                    <a:pos x="257" y="1"/>
                  </a:cxn>
                  <a:cxn ang="0">
                    <a:pos x="222" y="7"/>
                  </a:cxn>
                  <a:cxn ang="0">
                    <a:pos x="186" y="20"/>
                  </a:cxn>
                  <a:cxn ang="0">
                    <a:pos x="150" y="38"/>
                  </a:cxn>
                  <a:cxn ang="0">
                    <a:pos x="115" y="61"/>
                  </a:cxn>
                </a:cxnLst>
                <a:rect l="0" t="0" r="r" b="b"/>
                <a:pathLst>
                  <a:path w="374" h="320">
                    <a:moveTo>
                      <a:pt x="97" y="74"/>
                    </a:moveTo>
                    <a:lnTo>
                      <a:pt x="81" y="89"/>
                    </a:lnTo>
                    <a:lnTo>
                      <a:pt x="65" y="103"/>
                    </a:lnTo>
                    <a:lnTo>
                      <a:pt x="52" y="118"/>
                    </a:lnTo>
                    <a:lnTo>
                      <a:pt x="41" y="133"/>
                    </a:lnTo>
                    <a:lnTo>
                      <a:pt x="30" y="148"/>
                    </a:lnTo>
                    <a:lnTo>
                      <a:pt x="21" y="164"/>
                    </a:lnTo>
                    <a:lnTo>
                      <a:pt x="14" y="179"/>
                    </a:lnTo>
                    <a:lnTo>
                      <a:pt x="8" y="194"/>
                    </a:lnTo>
                    <a:lnTo>
                      <a:pt x="3" y="209"/>
                    </a:lnTo>
                    <a:lnTo>
                      <a:pt x="1" y="223"/>
                    </a:lnTo>
                    <a:lnTo>
                      <a:pt x="0" y="238"/>
                    </a:lnTo>
                    <a:lnTo>
                      <a:pt x="1" y="250"/>
                    </a:lnTo>
                    <a:lnTo>
                      <a:pt x="3" y="263"/>
                    </a:lnTo>
                    <a:lnTo>
                      <a:pt x="8" y="275"/>
                    </a:lnTo>
                    <a:lnTo>
                      <a:pt x="15" y="285"/>
                    </a:lnTo>
                    <a:lnTo>
                      <a:pt x="23" y="295"/>
                    </a:lnTo>
                    <a:lnTo>
                      <a:pt x="34" y="303"/>
                    </a:lnTo>
                    <a:lnTo>
                      <a:pt x="44" y="309"/>
                    </a:lnTo>
                    <a:lnTo>
                      <a:pt x="57" y="315"/>
                    </a:lnTo>
                    <a:lnTo>
                      <a:pt x="71" y="318"/>
                    </a:lnTo>
                    <a:lnTo>
                      <a:pt x="85" y="320"/>
                    </a:lnTo>
                    <a:lnTo>
                      <a:pt x="102" y="320"/>
                    </a:lnTo>
                    <a:lnTo>
                      <a:pt x="117" y="319"/>
                    </a:lnTo>
                    <a:lnTo>
                      <a:pt x="135" y="316"/>
                    </a:lnTo>
                    <a:lnTo>
                      <a:pt x="152" y="312"/>
                    </a:lnTo>
                    <a:lnTo>
                      <a:pt x="170" y="306"/>
                    </a:lnTo>
                    <a:lnTo>
                      <a:pt x="188" y="300"/>
                    </a:lnTo>
                    <a:lnTo>
                      <a:pt x="206" y="292"/>
                    </a:lnTo>
                    <a:lnTo>
                      <a:pt x="224" y="282"/>
                    </a:lnTo>
                    <a:lnTo>
                      <a:pt x="242" y="272"/>
                    </a:lnTo>
                    <a:lnTo>
                      <a:pt x="259" y="259"/>
                    </a:lnTo>
                    <a:lnTo>
                      <a:pt x="277" y="246"/>
                    </a:lnTo>
                    <a:lnTo>
                      <a:pt x="293" y="231"/>
                    </a:lnTo>
                    <a:lnTo>
                      <a:pt x="309" y="217"/>
                    </a:lnTo>
                    <a:lnTo>
                      <a:pt x="322" y="202"/>
                    </a:lnTo>
                    <a:lnTo>
                      <a:pt x="333" y="187"/>
                    </a:lnTo>
                    <a:lnTo>
                      <a:pt x="344" y="172"/>
                    </a:lnTo>
                    <a:lnTo>
                      <a:pt x="353" y="156"/>
                    </a:lnTo>
                    <a:lnTo>
                      <a:pt x="361" y="141"/>
                    </a:lnTo>
                    <a:lnTo>
                      <a:pt x="367" y="126"/>
                    </a:lnTo>
                    <a:lnTo>
                      <a:pt x="371" y="110"/>
                    </a:lnTo>
                    <a:lnTo>
                      <a:pt x="373" y="97"/>
                    </a:lnTo>
                    <a:lnTo>
                      <a:pt x="374" y="82"/>
                    </a:lnTo>
                    <a:lnTo>
                      <a:pt x="373" y="70"/>
                    </a:lnTo>
                    <a:lnTo>
                      <a:pt x="371" y="57"/>
                    </a:lnTo>
                    <a:lnTo>
                      <a:pt x="366" y="45"/>
                    </a:lnTo>
                    <a:lnTo>
                      <a:pt x="359" y="34"/>
                    </a:lnTo>
                    <a:lnTo>
                      <a:pt x="351" y="25"/>
                    </a:lnTo>
                    <a:lnTo>
                      <a:pt x="342" y="17"/>
                    </a:lnTo>
                    <a:lnTo>
                      <a:pt x="330" y="11"/>
                    </a:lnTo>
                    <a:lnTo>
                      <a:pt x="317" y="5"/>
                    </a:lnTo>
                    <a:lnTo>
                      <a:pt x="303" y="2"/>
                    </a:lnTo>
                    <a:lnTo>
                      <a:pt x="289" y="0"/>
                    </a:lnTo>
                    <a:lnTo>
                      <a:pt x="273" y="0"/>
                    </a:lnTo>
                    <a:lnTo>
                      <a:pt x="257" y="1"/>
                    </a:lnTo>
                    <a:lnTo>
                      <a:pt x="239" y="4"/>
                    </a:lnTo>
                    <a:lnTo>
                      <a:pt x="222" y="7"/>
                    </a:lnTo>
                    <a:lnTo>
                      <a:pt x="204" y="14"/>
                    </a:lnTo>
                    <a:lnTo>
                      <a:pt x="186" y="20"/>
                    </a:lnTo>
                    <a:lnTo>
                      <a:pt x="168" y="28"/>
                    </a:lnTo>
                    <a:lnTo>
                      <a:pt x="150" y="38"/>
                    </a:lnTo>
                    <a:lnTo>
                      <a:pt x="132" y="48"/>
                    </a:lnTo>
                    <a:lnTo>
                      <a:pt x="115" y="61"/>
                    </a:lnTo>
                    <a:lnTo>
                      <a:pt x="97" y="74"/>
                    </a:lnTo>
                    <a:close/>
                  </a:path>
                </a:pathLst>
              </a:custGeom>
              <a:solidFill>
                <a:srgbClr val="996633"/>
              </a:solidFill>
              <a:ln w="1">
                <a:solidFill>
                  <a:srgbClr val="99663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Oval 21"/>
              <p:cNvSpPr>
                <a:spLocks noChangeArrowheads="1"/>
              </p:cNvSpPr>
              <p:nvPr/>
            </p:nvSpPr>
            <p:spPr bwMode="auto">
              <a:xfrm>
                <a:off x="987425" y="2600326"/>
                <a:ext cx="53975" cy="47625"/>
              </a:xfrm>
              <a:prstGeom prst="ellipse">
                <a:avLst/>
              </a:prstGeom>
              <a:solidFill>
                <a:srgbClr val="EEE800"/>
              </a:solidFill>
              <a:ln w="1">
                <a:solidFill>
                  <a:srgbClr val="EEE8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Oval 22"/>
              <p:cNvSpPr>
                <a:spLocks noChangeArrowheads="1"/>
              </p:cNvSpPr>
              <p:nvPr/>
            </p:nvSpPr>
            <p:spPr bwMode="auto">
              <a:xfrm>
                <a:off x="2043113" y="2741613"/>
                <a:ext cx="36513" cy="49213"/>
              </a:xfrm>
              <a:prstGeom prst="ellipse">
                <a:avLst/>
              </a:prstGeom>
              <a:solidFill>
                <a:srgbClr val="EEE800"/>
              </a:solidFill>
              <a:ln w="1">
                <a:solidFill>
                  <a:srgbClr val="EEE8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Oval 23"/>
              <p:cNvSpPr>
                <a:spLocks noChangeArrowheads="1"/>
              </p:cNvSpPr>
              <p:nvPr/>
            </p:nvSpPr>
            <p:spPr bwMode="auto">
              <a:xfrm>
                <a:off x="2097088" y="2741613"/>
                <a:ext cx="36513" cy="49213"/>
              </a:xfrm>
              <a:prstGeom prst="ellipse">
                <a:avLst/>
              </a:prstGeom>
              <a:solidFill>
                <a:srgbClr val="EEE800"/>
              </a:solidFill>
              <a:ln w="1">
                <a:solidFill>
                  <a:srgbClr val="EEE8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Oval 24"/>
              <p:cNvSpPr>
                <a:spLocks noChangeArrowheads="1"/>
              </p:cNvSpPr>
              <p:nvPr/>
            </p:nvSpPr>
            <p:spPr bwMode="auto">
              <a:xfrm>
                <a:off x="2025650" y="2852738"/>
                <a:ext cx="36513" cy="49213"/>
              </a:xfrm>
              <a:prstGeom prst="ellipse">
                <a:avLst/>
              </a:prstGeom>
              <a:solidFill>
                <a:srgbClr val="EEE800"/>
              </a:solidFill>
              <a:ln w="1">
                <a:solidFill>
                  <a:srgbClr val="EEE8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Freeform 25"/>
              <p:cNvSpPr>
                <a:spLocks/>
              </p:cNvSpPr>
              <p:nvPr/>
            </p:nvSpPr>
            <p:spPr bwMode="auto">
              <a:xfrm>
                <a:off x="1724025" y="2905126"/>
                <a:ext cx="57150" cy="55563"/>
              </a:xfrm>
              <a:custGeom>
                <a:avLst/>
                <a:gdLst/>
                <a:ahLst/>
                <a:cxnLst>
                  <a:cxn ang="0">
                    <a:pos x="39" y="42"/>
                  </a:cxn>
                  <a:cxn ang="0">
                    <a:pos x="25" y="58"/>
                  </a:cxn>
                  <a:cxn ang="0">
                    <a:pos x="13" y="75"/>
                  </a:cxn>
                  <a:cxn ang="0">
                    <a:pos x="6" y="91"/>
                  </a:cxn>
                  <a:cxn ang="0">
                    <a:pos x="1" y="107"/>
                  </a:cxn>
                  <a:cxn ang="0">
                    <a:pos x="0" y="123"/>
                  </a:cxn>
                  <a:cxn ang="0">
                    <a:pos x="1" y="137"/>
                  </a:cxn>
                  <a:cxn ang="0">
                    <a:pos x="7" y="150"/>
                  </a:cxn>
                  <a:cxn ang="0">
                    <a:pos x="17" y="159"/>
                  </a:cxn>
                  <a:cxn ang="0">
                    <a:pos x="28" y="166"/>
                  </a:cxn>
                  <a:cxn ang="0">
                    <a:pos x="44" y="171"/>
                  </a:cxn>
                  <a:cxn ang="0">
                    <a:pos x="59" y="171"/>
                  </a:cxn>
                  <a:cxn ang="0">
                    <a:pos x="77" y="167"/>
                  </a:cxn>
                  <a:cxn ang="0">
                    <a:pos x="94" y="162"/>
                  </a:cxn>
                  <a:cxn ang="0">
                    <a:pos x="112" y="153"/>
                  </a:cxn>
                  <a:cxn ang="0">
                    <a:pos x="128" y="141"/>
                  </a:cxn>
                  <a:cxn ang="0">
                    <a:pos x="145" y="128"/>
                  </a:cxn>
                  <a:cxn ang="0">
                    <a:pos x="159" y="112"/>
                  </a:cxn>
                  <a:cxn ang="0">
                    <a:pos x="171" y="96"/>
                  </a:cxn>
                  <a:cxn ang="0">
                    <a:pos x="178" y="79"/>
                  </a:cxn>
                  <a:cxn ang="0">
                    <a:pos x="182" y="63"/>
                  </a:cxn>
                  <a:cxn ang="0">
                    <a:pos x="183" y="48"/>
                  </a:cxn>
                  <a:cxn ang="0">
                    <a:pos x="182" y="33"/>
                  </a:cxn>
                  <a:cxn ang="0">
                    <a:pos x="176" y="22"/>
                  </a:cxn>
                  <a:cxn ang="0">
                    <a:pos x="167" y="11"/>
                  </a:cxn>
                  <a:cxn ang="0">
                    <a:pos x="155" y="4"/>
                  </a:cxn>
                  <a:cxn ang="0">
                    <a:pos x="140" y="1"/>
                  </a:cxn>
                  <a:cxn ang="0">
                    <a:pos x="125" y="0"/>
                  </a:cxn>
                  <a:cxn ang="0">
                    <a:pos x="107" y="3"/>
                  </a:cxn>
                  <a:cxn ang="0">
                    <a:pos x="89" y="8"/>
                  </a:cxn>
                  <a:cxn ang="0">
                    <a:pos x="72" y="17"/>
                  </a:cxn>
                  <a:cxn ang="0">
                    <a:pos x="55" y="29"/>
                  </a:cxn>
                  <a:cxn ang="0">
                    <a:pos x="39" y="42"/>
                  </a:cxn>
                </a:cxnLst>
                <a:rect l="0" t="0" r="r" b="b"/>
                <a:pathLst>
                  <a:path w="183" h="171">
                    <a:moveTo>
                      <a:pt x="39" y="42"/>
                    </a:moveTo>
                    <a:lnTo>
                      <a:pt x="25" y="58"/>
                    </a:lnTo>
                    <a:lnTo>
                      <a:pt x="13" y="75"/>
                    </a:lnTo>
                    <a:lnTo>
                      <a:pt x="6" y="91"/>
                    </a:lnTo>
                    <a:lnTo>
                      <a:pt x="1" y="107"/>
                    </a:lnTo>
                    <a:lnTo>
                      <a:pt x="0" y="123"/>
                    </a:lnTo>
                    <a:lnTo>
                      <a:pt x="1" y="137"/>
                    </a:lnTo>
                    <a:lnTo>
                      <a:pt x="7" y="150"/>
                    </a:lnTo>
                    <a:lnTo>
                      <a:pt x="17" y="159"/>
                    </a:lnTo>
                    <a:lnTo>
                      <a:pt x="28" y="166"/>
                    </a:lnTo>
                    <a:lnTo>
                      <a:pt x="44" y="171"/>
                    </a:lnTo>
                    <a:lnTo>
                      <a:pt x="59" y="171"/>
                    </a:lnTo>
                    <a:lnTo>
                      <a:pt x="77" y="167"/>
                    </a:lnTo>
                    <a:lnTo>
                      <a:pt x="94" y="162"/>
                    </a:lnTo>
                    <a:lnTo>
                      <a:pt x="112" y="153"/>
                    </a:lnTo>
                    <a:lnTo>
                      <a:pt x="128" y="141"/>
                    </a:lnTo>
                    <a:lnTo>
                      <a:pt x="145" y="128"/>
                    </a:lnTo>
                    <a:lnTo>
                      <a:pt x="159" y="112"/>
                    </a:lnTo>
                    <a:lnTo>
                      <a:pt x="171" y="96"/>
                    </a:lnTo>
                    <a:lnTo>
                      <a:pt x="178" y="79"/>
                    </a:lnTo>
                    <a:lnTo>
                      <a:pt x="182" y="63"/>
                    </a:lnTo>
                    <a:lnTo>
                      <a:pt x="183" y="48"/>
                    </a:lnTo>
                    <a:lnTo>
                      <a:pt x="182" y="33"/>
                    </a:lnTo>
                    <a:lnTo>
                      <a:pt x="176" y="22"/>
                    </a:lnTo>
                    <a:lnTo>
                      <a:pt x="167" y="11"/>
                    </a:lnTo>
                    <a:lnTo>
                      <a:pt x="155" y="4"/>
                    </a:lnTo>
                    <a:lnTo>
                      <a:pt x="140" y="1"/>
                    </a:lnTo>
                    <a:lnTo>
                      <a:pt x="125" y="0"/>
                    </a:lnTo>
                    <a:lnTo>
                      <a:pt x="107" y="3"/>
                    </a:lnTo>
                    <a:lnTo>
                      <a:pt x="89" y="8"/>
                    </a:lnTo>
                    <a:lnTo>
                      <a:pt x="72" y="17"/>
                    </a:lnTo>
                    <a:lnTo>
                      <a:pt x="55" y="29"/>
                    </a:lnTo>
                    <a:lnTo>
                      <a:pt x="39" y="42"/>
                    </a:lnTo>
                    <a:close/>
                  </a:path>
                </a:pathLst>
              </a:custGeom>
              <a:solidFill>
                <a:srgbClr val="EEE800"/>
              </a:solidFill>
              <a:ln w="1">
                <a:solidFill>
                  <a:srgbClr val="EEE8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Freeform 26"/>
              <p:cNvSpPr>
                <a:spLocks/>
              </p:cNvSpPr>
              <p:nvPr/>
            </p:nvSpPr>
            <p:spPr bwMode="auto">
              <a:xfrm>
                <a:off x="1646238" y="2841626"/>
                <a:ext cx="61913" cy="55563"/>
              </a:xfrm>
              <a:custGeom>
                <a:avLst/>
                <a:gdLst/>
                <a:ahLst/>
                <a:cxnLst>
                  <a:cxn ang="0">
                    <a:pos x="35" y="39"/>
                  </a:cxn>
                  <a:cxn ang="0">
                    <a:pos x="21" y="55"/>
                  </a:cxn>
                  <a:cxn ang="0">
                    <a:pos x="10" y="72"/>
                  </a:cxn>
                  <a:cxn ang="0">
                    <a:pos x="3" y="89"/>
                  </a:cxn>
                  <a:cxn ang="0">
                    <a:pos x="0" y="106"/>
                  </a:cxn>
                  <a:cxn ang="0">
                    <a:pos x="0" y="123"/>
                  </a:cxn>
                  <a:cxn ang="0">
                    <a:pos x="3" y="138"/>
                  </a:cxn>
                  <a:cxn ang="0">
                    <a:pos x="10" y="152"/>
                  </a:cxn>
                  <a:cxn ang="0">
                    <a:pos x="22" y="163"/>
                  </a:cxn>
                  <a:cxn ang="0">
                    <a:pos x="36" y="171"/>
                  </a:cxn>
                  <a:cxn ang="0">
                    <a:pos x="53" y="177"/>
                  </a:cxn>
                  <a:cxn ang="0">
                    <a:pos x="70" y="179"/>
                  </a:cxn>
                  <a:cxn ang="0">
                    <a:pos x="88" y="178"/>
                  </a:cxn>
                  <a:cxn ang="0">
                    <a:pos x="107" y="173"/>
                  </a:cxn>
                  <a:cxn ang="0">
                    <a:pos x="125" y="164"/>
                  </a:cxn>
                  <a:cxn ang="0">
                    <a:pos x="143" y="154"/>
                  </a:cxn>
                  <a:cxn ang="0">
                    <a:pos x="160" y="139"/>
                  </a:cxn>
                  <a:cxn ang="0">
                    <a:pos x="174" y="124"/>
                  </a:cxn>
                  <a:cxn ang="0">
                    <a:pos x="184" y="107"/>
                  </a:cxn>
                  <a:cxn ang="0">
                    <a:pos x="191" y="89"/>
                  </a:cxn>
                  <a:cxn ang="0">
                    <a:pos x="195" y="73"/>
                  </a:cxn>
                  <a:cxn ang="0">
                    <a:pos x="195" y="56"/>
                  </a:cxn>
                  <a:cxn ang="0">
                    <a:pos x="191" y="40"/>
                  </a:cxn>
                  <a:cxn ang="0">
                    <a:pos x="184" y="27"/>
                  </a:cxn>
                  <a:cxn ang="0">
                    <a:pos x="172" y="15"/>
                  </a:cxn>
                  <a:cxn ang="0">
                    <a:pos x="158" y="7"/>
                  </a:cxn>
                  <a:cxn ang="0">
                    <a:pos x="142" y="2"/>
                  </a:cxn>
                  <a:cxn ang="0">
                    <a:pos x="124" y="0"/>
                  </a:cxn>
                  <a:cxn ang="0">
                    <a:pos x="107" y="1"/>
                  </a:cxn>
                  <a:cxn ang="0">
                    <a:pos x="88" y="6"/>
                  </a:cxn>
                  <a:cxn ang="0">
                    <a:pos x="69" y="14"/>
                  </a:cxn>
                  <a:cxn ang="0">
                    <a:pos x="51" y="25"/>
                  </a:cxn>
                  <a:cxn ang="0">
                    <a:pos x="35" y="39"/>
                  </a:cxn>
                </a:cxnLst>
                <a:rect l="0" t="0" r="r" b="b"/>
                <a:pathLst>
                  <a:path w="195" h="179">
                    <a:moveTo>
                      <a:pt x="35" y="39"/>
                    </a:moveTo>
                    <a:lnTo>
                      <a:pt x="21" y="55"/>
                    </a:lnTo>
                    <a:lnTo>
                      <a:pt x="10" y="72"/>
                    </a:lnTo>
                    <a:lnTo>
                      <a:pt x="3" y="89"/>
                    </a:lnTo>
                    <a:lnTo>
                      <a:pt x="0" y="106"/>
                    </a:lnTo>
                    <a:lnTo>
                      <a:pt x="0" y="123"/>
                    </a:lnTo>
                    <a:lnTo>
                      <a:pt x="3" y="138"/>
                    </a:lnTo>
                    <a:lnTo>
                      <a:pt x="10" y="152"/>
                    </a:lnTo>
                    <a:lnTo>
                      <a:pt x="22" y="163"/>
                    </a:lnTo>
                    <a:lnTo>
                      <a:pt x="36" y="171"/>
                    </a:lnTo>
                    <a:lnTo>
                      <a:pt x="53" y="177"/>
                    </a:lnTo>
                    <a:lnTo>
                      <a:pt x="70" y="179"/>
                    </a:lnTo>
                    <a:lnTo>
                      <a:pt x="88" y="178"/>
                    </a:lnTo>
                    <a:lnTo>
                      <a:pt x="107" y="173"/>
                    </a:lnTo>
                    <a:lnTo>
                      <a:pt x="125" y="164"/>
                    </a:lnTo>
                    <a:lnTo>
                      <a:pt x="143" y="154"/>
                    </a:lnTo>
                    <a:lnTo>
                      <a:pt x="160" y="139"/>
                    </a:lnTo>
                    <a:lnTo>
                      <a:pt x="174" y="124"/>
                    </a:lnTo>
                    <a:lnTo>
                      <a:pt x="184" y="107"/>
                    </a:lnTo>
                    <a:lnTo>
                      <a:pt x="191" y="89"/>
                    </a:lnTo>
                    <a:lnTo>
                      <a:pt x="195" y="73"/>
                    </a:lnTo>
                    <a:lnTo>
                      <a:pt x="195" y="56"/>
                    </a:lnTo>
                    <a:lnTo>
                      <a:pt x="191" y="40"/>
                    </a:lnTo>
                    <a:lnTo>
                      <a:pt x="184" y="27"/>
                    </a:lnTo>
                    <a:lnTo>
                      <a:pt x="172" y="15"/>
                    </a:lnTo>
                    <a:lnTo>
                      <a:pt x="158" y="7"/>
                    </a:lnTo>
                    <a:lnTo>
                      <a:pt x="142" y="2"/>
                    </a:lnTo>
                    <a:lnTo>
                      <a:pt x="124" y="0"/>
                    </a:lnTo>
                    <a:lnTo>
                      <a:pt x="107" y="1"/>
                    </a:lnTo>
                    <a:lnTo>
                      <a:pt x="88" y="6"/>
                    </a:lnTo>
                    <a:lnTo>
                      <a:pt x="69" y="14"/>
                    </a:lnTo>
                    <a:lnTo>
                      <a:pt x="51" y="25"/>
                    </a:lnTo>
                    <a:lnTo>
                      <a:pt x="35" y="39"/>
                    </a:lnTo>
                    <a:close/>
                  </a:path>
                </a:pathLst>
              </a:custGeom>
              <a:solidFill>
                <a:srgbClr val="EEE800"/>
              </a:solidFill>
              <a:ln w="1">
                <a:solidFill>
                  <a:srgbClr val="EEE8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Freeform 27"/>
              <p:cNvSpPr>
                <a:spLocks/>
              </p:cNvSpPr>
              <p:nvPr/>
            </p:nvSpPr>
            <p:spPr bwMode="auto">
              <a:xfrm>
                <a:off x="1817688" y="2801938"/>
                <a:ext cx="52388" cy="47625"/>
              </a:xfrm>
              <a:custGeom>
                <a:avLst/>
                <a:gdLst/>
                <a:ahLst/>
                <a:cxnLst>
                  <a:cxn ang="0">
                    <a:pos x="33" y="36"/>
                  </a:cxn>
                  <a:cxn ang="0">
                    <a:pos x="21" y="51"/>
                  </a:cxn>
                  <a:cxn ang="0">
                    <a:pos x="11" y="65"/>
                  </a:cxn>
                  <a:cxn ang="0">
                    <a:pos x="5" y="80"/>
                  </a:cxn>
                  <a:cxn ang="0">
                    <a:pos x="0" y="94"/>
                  </a:cxn>
                  <a:cxn ang="0">
                    <a:pos x="0" y="108"/>
                  </a:cxn>
                  <a:cxn ang="0">
                    <a:pos x="2" y="121"/>
                  </a:cxn>
                  <a:cxn ang="0">
                    <a:pos x="7" y="132"/>
                  </a:cxn>
                  <a:cxn ang="0">
                    <a:pos x="17" y="141"/>
                  </a:cxn>
                  <a:cxn ang="0">
                    <a:pos x="28" y="148"/>
                  </a:cxn>
                  <a:cxn ang="0">
                    <a:pos x="41" y="152"/>
                  </a:cxn>
                  <a:cxn ang="0">
                    <a:pos x="55" y="153"/>
                  </a:cxn>
                  <a:cxn ang="0">
                    <a:pos x="72" y="151"/>
                  </a:cxn>
                  <a:cxn ang="0">
                    <a:pos x="87" y="147"/>
                  </a:cxn>
                  <a:cxn ang="0">
                    <a:pos x="103" y="139"/>
                  </a:cxn>
                  <a:cxn ang="0">
                    <a:pos x="119" y="129"/>
                  </a:cxn>
                  <a:cxn ang="0">
                    <a:pos x="133" y="116"/>
                  </a:cxn>
                  <a:cxn ang="0">
                    <a:pos x="146" y="103"/>
                  </a:cxn>
                  <a:cxn ang="0">
                    <a:pos x="155" y="87"/>
                  </a:cxn>
                  <a:cxn ang="0">
                    <a:pos x="161" y="73"/>
                  </a:cxn>
                  <a:cxn ang="0">
                    <a:pos x="166" y="58"/>
                  </a:cxn>
                  <a:cxn ang="0">
                    <a:pos x="166" y="45"/>
                  </a:cxn>
                  <a:cxn ang="0">
                    <a:pos x="163" y="32"/>
                  </a:cxn>
                  <a:cxn ang="0">
                    <a:pos x="159" y="21"/>
                  </a:cxn>
                  <a:cxn ang="0">
                    <a:pos x="149" y="11"/>
                  </a:cxn>
                  <a:cxn ang="0">
                    <a:pos x="138" y="5"/>
                  </a:cxn>
                  <a:cxn ang="0">
                    <a:pos x="125" y="1"/>
                  </a:cxn>
                  <a:cxn ang="0">
                    <a:pos x="111" y="0"/>
                  </a:cxn>
                  <a:cxn ang="0">
                    <a:pos x="95" y="2"/>
                  </a:cxn>
                  <a:cxn ang="0">
                    <a:pos x="79" y="7"/>
                  </a:cxn>
                  <a:cxn ang="0">
                    <a:pos x="62" y="14"/>
                  </a:cxn>
                  <a:cxn ang="0">
                    <a:pos x="47" y="24"/>
                  </a:cxn>
                  <a:cxn ang="0">
                    <a:pos x="33" y="36"/>
                  </a:cxn>
                </a:cxnLst>
                <a:rect l="0" t="0" r="r" b="b"/>
                <a:pathLst>
                  <a:path w="166" h="153">
                    <a:moveTo>
                      <a:pt x="33" y="36"/>
                    </a:moveTo>
                    <a:lnTo>
                      <a:pt x="21" y="51"/>
                    </a:lnTo>
                    <a:lnTo>
                      <a:pt x="11" y="65"/>
                    </a:lnTo>
                    <a:lnTo>
                      <a:pt x="5" y="80"/>
                    </a:lnTo>
                    <a:lnTo>
                      <a:pt x="0" y="94"/>
                    </a:lnTo>
                    <a:lnTo>
                      <a:pt x="0" y="108"/>
                    </a:lnTo>
                    <a:lnTo>
                      <a:pt x="2" y="121"/>
                    </a:lnTo>
                    <a:lnTo>
                      <a:pt x="7" y="132"/>
                    </a:lnTo>
                    <a:lnTo>
                      <a:pt x="17" y="141"/>
                    </a:lnTo>
                    <a:lnTo>
                      <a:pt x="28" y="148"/>
                    </a:lnTo>
                    <a:lnTo>
                      <a:pt x="41" y="152"/>
                    </a:lnTo>
                    <a:lnTo>
                      <a:pt x="55" y="153"/>
                    </a:lnTo>
                    <a:lnTo>
                      <a:pt x="72" y="151"/>
                    </a:lnTo>
                    <a:lnTo>
                      <a:pt x="87" y="147"/>
                    </a:lnTo>
                    <a:lnTo>
                      <a:pt x="103" y="139"/>
                    </a:lnTo>
                    <a:lnTo>
                      <a:pt x="119" y="129"/>
                    </a:lnTo>
                    <a:lnTo>
                      <a:pt x="133" y="116"/>
                    </a:lnTo>
                    <a:lnTo>
                      <a:pt x="146" y="103"/>
                    </a:lnTo>
                    <a:lnTo>
                      <a:pt x="155" y="87"/>
                    </a:lnTo>
                    <a:lnTo>
                      <a:pt x="161" y="73"/>
                    </a:lnTo>
                    <a:lnTo>
                      <a:pt x="166" y="58"/>
                    </a:lnTo>
                    <a:lnTo>
                      <a:pt x="166" y="45"/>
                    </a:lnTo>
                    <a:lnTo>
                      <a:pt x="163" y="32"/>
                    </a:lnTo>
                    <a:lnTo>
                      <a:pt x="159" y="21"/>
                    </a:lnTo>
                    <a:lnTo>
                      <a:pt x="149" y="11"/>
                    </a:lnTo>
                    <a:lnTo>
                      <a:pt x="138" y="5"/>
                    </a:lnTo>
                    <a:lnTo>
                      <a:pt x="125" y="1"/>
                    </a:lnTo>
                    <a:lnTo>
                      <a:pt x="111" y="0"/>
                    </a:lnTo>
                    <a:lnTo>
                      <a:pt x="95" y="2"/>
                    </a:lnTo>
                    <a:lnTo>
                      <a:pt x="79" y="7"/>
                    </a:lnTo>
                    <a:lnTo>
                      <a:pt x="62" y="14"/>
                    </a:lnTo>
                    <a:lnTo>
                      <a:pt x="47" y="24"/>
                    </a:lnTo>
                    <a:lnTo>
                      <a:pt x="33" y="36"/>
                    </a:lnTo>
                    <a:close/>
                  </a:path>
                </a:pathLst>
              </a:custGeom>
              <a:solidFill>
                <a:srgbClr val="EEE800"/>
              </a:solidFill>
              <a:ln w="1">
                <a:solidFill>
                  <a:srgbClr val="EEE8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Freeform 28"/>
              <p:cNvSpPr>
                <a:spLocks/>
              </p:cNvSpPr>
              <p:nvPr/>
            </p:nvSpPr>
            <p:spPr bwMode="auto">
              <a:xfrm>
                <a:off x="2105025" y="2401888"/>
                <a:ext cx="92075" cy="79375"/>
              </a:xfrm>
              <a:custGeom>
                <a:avLst/>
                <a:gdLst/>
                <a:ahLst/>
                <a:cxnLst>
                  <a:cxn ang="0">
                    <a:pos x="71" y="53"/>
                  </a:cxn>
                  <a:cxn ang="0">
                    <a:pos x="47" y="75"/>
                  </a:cxn>
                  <a:cxn ang="0">
                    <a:pos x="37" y="86"/>
                  </a:cxn>
                  <a:cxn ang="0">
                    <a:pos x="29" y="98"/>
                  </a:cxn>
                  <a:cxn ang="0">
                    <a:pos x="20" y="110"/>
                  </a:cxn>
                  <a:cxn ang="0">
                    <a:pos x="13" y="122"/>
                  </a:cxn>
                  <a:cxn ang="0">
                    <a:pos x="9" y="134"/>
                  </a:cxn>
                  <a:cxn ang="0">
                    <a:pos x="4" y="146"/>
                  </a:cxn>
                  <a:cxn ang="0">
                    <a:pos x="1" y="157"/>
                  </a:cxn>
                  <a:cxn ang="0">
                    <a:pos x="0" y="169"/>
                  </a:cxn>
                  <a:cxn ang="0">
                    <a:pos x="0" y="180"/>
                  </a:cxn>
                  <a:cxn ang="0">
                    <a:pos x="1" y="191"/>
                  </a:cxn>
                  <a:cxn ang="0">
                    <a:pos x="4" y="200"/>
                  </a:cxn>
                  <a:cxn ang="0">
                    <a:pos x="7" y="209"/>
                  </a:cxn>
                  <a:cxn ang="0">
                    <a:pos x="13" y="218"/>
                  </a:cxn>
                  <a:cxn ang="0">
                    <a:pos x="20" y="226"/>
                  </a:cxn>
                  <a:cxn ang="0">
                    <a:pos x="29" y="232"/>
                  </a:cxn>
                  <a:cxn ang="0">
                    <a:pos x="38" y="238"/>
                  </a:cxn>
                  <a:cxn ang="0">
                    <a:pos x="48" y="243"/>
                  </a:cxn>
                  <a:cxn ang="0">
                    <a:pos x="59" y="246"/>
                  </a:cxn>
                  <a:cxn ang="0">
                    <a:pos x="71" y="247"/>
                  </a:cxn>
                  <a:cxn ang="0">
                    <a:pos x="84" y="248"/>
                  </a:cxn>
                  <a:cxn ang="0">
                    <a:pos x="97" y="248"/>
                  </a:cxn>
                  <a:cxn ang="0">
                    <a:pos x="110" y="246"/>
                  </a:cxn>
                  <a:cxn ang="0">
                    <a:pos x="124" y="244"/>
                  </a:cxn>
                  <a:cxn ang="0">
                    <a:pos x="137" y="240"/>
                  </a:cxn>
                  <a:cxn ang="0">
                    <a:pos x="151" y="234"/>
                  </a:cxn>
                  <a:cxn ang="0">
                    <a:pos x="165" y="229"/>
                  </a:cxn>
                  <a:cxn ang="0">
                    <a:pos x="179" y="222"/>
                  </a:cxn>
                  <a:cxn ang="0">
                    <a:pos x="193" y="213"/>
                  </a:cxn>
                  <a:cxn ang="0">
                    <a:pos x="219" y="195"/>
                  </a:cxn>
                  <a:cxn ang="0">
                    <a:pos x="242" y="173"/>
                  </a:cxn>
                  <a:cxn ang="0">
                    <a:pos x="253" y="161"/>
                  </a:cxn>
                  <a:cxn ang="0">
                    <a:pos x="262" y="150"/>
                  </a:cxn>
                  <a:cxn ang="0">
                    <a:pos x="269" y="137"/>
                  </a:cxn>
                  <a:cxn ang="0">
                    <a:pos x="276" y="126"/>
                  </a:cxn>
                  <a:cxn ang="0">
                    <a:pos x="281" y="114"/>
                  </a:cxn>
                  <a:cxn ang="0">
                    <a:pos x="286" y="102"/>
                  </a:cxn>
                  <a:cxn ang="0">
                    <a:pos x="288" y="91"/>
                  </a:cxn>
                  <a:cxn ang="0">
                    <a:pos x="289" y="79"/>
                  </a:cxn>
                  <a:cxn ang="0">
                    <a:pos x="289" y="68"/>
                  </a:cxn>
                  <a:cxn ang="0">
                    <a:pos x="288" y="57"/>
                  </a:cxn>
                  <a:cxn ang="0">
                    <a:pos x="286" y="48"/>
                  </a:cxn>
                  <a:cxn ang="0">
                    <a:pos x="282" y="39"/>
                  </a:cxn>
                  <a:cxn ang="0">
                    <a:pos x="276" y="30"/>
                  </a:cxn>
                  <a:cxn ang="0">
                    <a:pos x="269" y="22"/>
                  </a:cxn>
                  <a:cxn ang="0">
                    <a:pos x="261" y="16"/>
                  </a:cxn>
                  <a:cxn ang="0">
                    <a:pos x="252" y="9"/>
                  </a:cxn>
                  <a:cxn ang="0">
                    <a:pos x="241" y="5"/>
                  </a:cxn>
                  <a:cxn ang="0">
                    <a:pos x="231" y="3"/>
                  </a:cxn>
                  <a:cxn ang="0">
                    <a:pos x="219" y="1"/>
                  </a:cxn>
                  <a:cxn ang="0">
                    <a:pos x="206" y="0"/>
                  </a:cxn>
                  <a:cxn ang="0">
                    <a:pos x="193" y="0"/>
                  </a:cxn>
                  <a:cxn ang="0">
                    <a:pos x="180" y="2"/>
                  </a:cxn>
                  <a:cxn ang="0">
                    <a:pos x="167" y="4"/>
                  </a:cxn>
                  <a:cxn ang="0">
                    <a:pos x="153" y="8"/>
                  </a:cxn>
                  <a:cxn ang="0">
                    <a:pos x="139" y="14"/>
                  </a:cxn>
                  <a:cxn ang="0">
                    <a:pos x="125" y="19"/>
                  </a:cxn>
                  <a:cxn ang="0">
                    <a:pos x="111" y="26"/>
                  </a:cxn>
                  <a:cxn ang="0">
                    <a:pos x="98" y="34"/>
                  </a:cxn>
                  <a:cxn ang="0">
                    <a:pos x="71" y="53"/>
                  </a:cxn>
                </a:cxnLst>
                <a:rect l="0" t="0" r="r" b="b"/>
                <a:pathLst>
                  <a:path w="289" h="248">
                    <a:moveTo>
                      <a:pt x="71" y="53"/>
                    </a:moveTo>
                    <a:lnTo>
                      <a:pt x="47" y="75"/>
                    </a:lnTo>
                    <a:lnTo>
                      <a:pt x="37" y="86"/>
                    </a:lnTo>
                    <a:lnTo>
                      <a:pt x="29" y="98"/>
                    </a:lnTo>
                    <a:lnTo>
                      <a:pt x="20" y="110"/>
                    </a:lnTo>
                    <a:lnTo>
                      <a:pt x="13" y="122"/>
                    </a:lnTo>
                    <a:lnTo>
                      <a:pt x="9" y="134"/>
                    </a:lnTo>
                    <a:lnTo>
                      <a:pt x="4" y="146"/>
                    </a:lnTo>
                    <a:lnTo>
                      <a:pt x="1" y="157"/>
                    </a:lnTo>
                    <a:lnTo>
                      <a:pt x="0" y="169"/>
                    </a:lnTo>
                    <a:lnTo>
                      <a:pt x="0" y="180"/>
                    </a:lnTo>
                    <a:lnTo>
                      <a:pt x="1" y="191"/>
                    </a:lnTo>
                    <a:lnTo>
                      <a:pt x="4" y="200"/>
                    </a:lnTo>
                    <a:lnTo>
                      <a:pt x="7" y="209"/>
                    </a:lnTo>
                    <a:lnTo>
                      <a:pt x="13" y="218"/>
                    </a:lnTo>
                    <a:lnTo>
                      <a:pt x="20" y="226"/>
                    </a:lnTo>
                    <a:lnTo>
                      <a:pt x="29" y="232"/>
                    </a:lnTo>
                    <a:lnTo>
                      <a:pt x="38" y="238"/>
                    </a:lnTo>
                    <a:lnTo>
                      <a:pt x="48" y="243"/>
                    </a:lnTo>
                    <a:lnTo>
                      <a:pt x="59" y="246"/>
                    </a:lnTo>
                    <a:lnTo>
                      <a:pt x="71" y="247"/>
                    </a:lnTo>
                    <a:lnTo>
                      <a:pt x="84" y="248"/>
                    </a:lnTo>
                    <a:lnTo>
                      <a:pt x="97" y="248"/>
                    </a:lnTo>
                    <a:lnTo>
                      <a:pt x="110" y="246"/>
                    </a:lnTo>
                    <a:lnTo>
                      <a:pt x="124" y="244"/>
                    </a:lnTo>
                    <a:lnTo>
                      <a:pt x="137" y="240"/>
                    </a:lnTo>
                    <a:lnTo>
                      <a:pt x="151" y="234"/>
                    </a:lnTo>
                    <a:lnTo>
                      <a:pt x="165" y="229"/>
                    </a:lnTo>
                    <a:lnTo>
                      <a:pt x="179" y="222"/>
                    </a:lnTo>
                    <a:lnTo>
                      <a:pt x="193" y="213"/>
                    </a:lnTo>
                    <a:lnTo>
                      <a:pt x="219" y="195"/>
                    </a:lnTo>
                    <a:lnTo>
                      <a:pt x="242" y="173"/>
                    </a:lnTo>
                    <a:lnTo>
                      <a:pt x="253" y="161"/>
                    </a:lnTo>
                    <a:lnTo>
                      <a:pt x="262" y="150"/>
                    </a:lnTo>
                    <a:lnTo>
                      <a:pt x="269" y="137"/>
                    </a:lnTo>
                    <a:lnTo>
                      <a:pt x="276" y="126"/>
                    </a:lnTo>
                    <a:lnTo>
                      <a:pt x="281" y="114"/>
                    </a:lnTo>
                    <a:lnTo>
                      <a:pt x="286" y="102"/>
                    </a:lnTo>
                    <a:lnTo>
                      <a:pt x="288" y="91"/>
                    </a:lnTo>
                    <a:lnTo>
                      <a:pt x="289" y="79"/>
                    </a:lnTo>
                    <a:lnTo>
                      <a:pt x="289" y="68"/>
                    </a:lnTo>
                    <a:lnTo>
                      <a:pt x="288" y="57"/>
                    </a:lnTo>
                    <a:lnTo>
                      <a:pt x="286" y="48"/>
                    </a:lnTo>
                    <a:lnTo>
                      <a:pt x="282" y="39"/>
                    </a:lnTo>
                    <a:lnTo>
                      <a:pt x="276" y="30"/>
                    </a:lnTo>
                    <a:lnTo>
                      <a:pt x="269" y="22"/>
                    </a:lnTo>
                    <a:lnTo>
                      <a:pt x="261" y="16"/>
                    </a:lnTo>
                    <a:lnTo>
                      <a:pt x="252" y="9"/>
                    </a:lnTo>
                    <a:lnTo>
                      <a:pt x="241" y="5"/>
                    </a:lnTo>
                    <a:lnTo>
                      <a:pt x="231" y="3"/>
                    </a:lnTo>
                    <a:lnTo>
                      <a:pt x="219" y="1"/>
                    </a:lnTo>
                    <a:lnTo>
                      <a:pt x="206" y="0"/>
                    </a:lnTo>
                    <a:lnTo>
                      <a:pt x="193" y="0"/>
                    </a:lnTo>
                    <a:lnTo>
                      <a:pt x="180" y="2"/>
                    </a:lnTo>
                    <a:lnTo>
                      <a:pt x="167" y="4"/>
                    </a:lnTo>
                    <a:lnTo>
                      <a:pt x="153" y="8"/>
                    </a:lnTo>
                    <a:lnTo>
                      <a:pt x="139" y="14"/>
                    </a:lnTo>
                    <a:lnTo>
                      <a:pt x="125" y="19"/>
                    </a:lnTo>
                    <a:lnTo>
                      <a:pt x="111" y="26"/>
                    </a:lnTo>
                    <a:lnTo>
                      <a:pt x="98" y="34"/>
                    </a:lnTo>
                    <a:lnTo>
                      <a:pt x="71" y="53"/>
                    </a:lnTo>
                    <a:close/>
                  </a:path>
                </a:pathLst>
              </a:custGeom>
              <a:solidFill>
                <a:srgbClr val="996633"/>
              </a:solidFill>
              <a:ln w="1">
                <a:solidFill>
                  <a:srgbClr val="99663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Freeform 29"/>
              <p:cNvSpPr>
                <a:spLocks/>
              </p:cNvSpPr>
              <p:nvPr/>
            </p:nvSpPr>
            <p:spPr bwMode="auto">
              <a:xfrm>
                <a:off x="2190750" y="2579688"/>
                <a:ext cx="61913" cy="55563"/>
              </a:xfrm>
              <a:custGeom>
                <a:avLst/>
                <a:gdLst/>
                <a:ahLst/>
                <a:cxnLst>
                  <a:cxn ang="0">
                    <a:pos x="41" y="30"/>
                  </a:cxn>
                  <a:cxn ang="0">
                    <a:pos x="26" y="45"/>
                  </a:cxn>
                  <a:cxn ang="0">
                    <a:pos x="14" y="61"/>
                  </a:cxn>
                  <a:cxn ang="0">
                    <a:pos x="6" y="76"/>
                  </a:cxn>
                  <a:cxn ang="0">
                    <a:pos x="1" y="93"/>
                  </a:cxn>
                  <a:cxn ang="0">
                    <a:pos x="0" y="110"/>
                  </a:cxn>
                  <a:cxn ang="0">
                    <a:pos x="3" y="125"/>
                  </a:cxn>
                  <a:cxn ang="0">
                    <a:pos x="10" y="139"/>
                  </a:cxn>
                  <a:cxn ang="0">
                    <a:pos x="19" y="151"/>
                  </a:cxn>
                  <a:cxn ang="0">
                    <a:pos x="32" y="161"/>
                  </a:cxn>
                  <a:cxn ang="0">
                    <a:pos x="47" y="168"/>
                  </a:cxn>
                  <a:cxn ang="0">
                    <a:pos x="65" y="171"/>
                  </a:cxn>
                  <a:cxn ang="0">
                    <a:pos x="82" y="171"/>
                  </a:cxn>
                  <a:cxn ang="0">
                    <a:pos x="101" y="168"/>
                  </a:cxn>
                  <a:cxn ang="0">
                    <a:pos x="120" y="162"/>
                  </a:cxn>
                  <a:cxn ang="0">
                    <a:pos x="139" y="153"/>
                  </a:cxn>
                  <a:cxn ang="0">
                    <a:pos x="155" y="141"/>
                  </a:cxn>
                  <a:cxn ang="0">
                    <a:pos x="171" y="126"/>
                  </a:cxn>
                  <a:cxn ang="0">
                    <a:pos x="182" y="111"/>
                  </a:cxn>
                  <a:cxn ang="0">
                    <a:pos x="191" y="95"/>
                  </a:cxn>
                  <a:cxn ang="0">
                    <a:pos x="195" y="78"/>
                  </a:cxn>
                  <a:cxn ang="0">
                    <a:pos x="196" y="62"/>
                  </a:cxn>
                  <a:cxn ang="0">
                    <a:pos x="194" y="46"/>
                  </a:cxn>
                  <a:cxn ang="0">
                    <a:pos x="188" y="32"/>
                  </a:cxn>
                  <a:cxn ang="0">
                    <a:pos x="178" y="20"/>
                  </a:cxn>
                  <a:cxn ang="0">
                    <a:pos x="165" y="11"/>
                  </a:cxn>
                  <a:cxn ang="0">
                    <a:pos x="149" y="3"/>
                  </a:cxn>
                  <a:cxn ang="0">
                    <a:pos x="132" y="0"/>
                  </a:cxn>
                  <a:cxn ang="0">
                    <a:pos x="114" y="0"/>
                  </a:cxn>
                  <a:cxn ang="0">
                    <a:pos x="95" y="3"/>
                  </a:cxn>
                  <a:cxn ang="0">
                    <a:pos x="77" y="10"/>
                  </a:cxn>
                  <a:cxn ang="0">
                    <a:pos x="59" y="18"/>
                  </a:cxn>
                  <a:cxn ang="0">
                    <a:pos x="41" y="30"/>
                  </a:cxn>
                </a:cxnLst>
                <a:rect l="0" t="0" r="r" b="b"/>
                <a:pathLst>
                  <a:path w="196" h="171">
                    <a:moveTo>
                      <a:pt x="41" y="30"/>
                    </a:moveTo>
                    <a:lnTo>
                      <a:pt x="26" y="45"/>
                    </a:lnTo>
                    <a:lnTo>
                      <a:pt x="14" y="61"/>
                    </a:lnTo>
                    <a:lnTo>
                      <a:pt x="6" y="76"/>
                    </a:lnTo>
                    <a:lnTo>
                      <a:pt x="1" y="93"/>
                    </a:lnTo>
                    <a:lnTo>
                      <a:pt x="0" y="110"/>
                    </a:lnTo>
                    <a:lnTo>
                      <a:pt x="3" y="125"/>
                    </a:lnTo>
                    <a:lnTo>
                      <a:pt x="10" y="139"/>
                    </a:lnTo>
                    <a:lnTo>
                      <a:pt x="19" y="151"/>
                    </a:lnTo>
                    <a:lnTo>
                      <a:pt x="32" y="161"/>
                    </a:lnTo>
                    <a:lnTo>
                      <a:pt x="47" y="168"/>
                    </a:lnTo>
                    <a:lnTo>
                      <a:pt x="65" y="171"/>
                    </a:lnTo>
                    <a:lnTo>
                      <a:pt x="82" y="171"/>
                    </a:lnTo>
                    <a:lnTo>
                      <a:pt x="101" y="168"/>
                    </a:lnTo>
                    <a:lnTo>
                      <a:pt x="120" y="162"/>
                    </a:lnTo>
                    <a:lnTo>
                      <a:pt x="139" y="153"/>
                    </a:lnTo>
                    <a:lnTo>
                      <a:pt x="155" y="141"/>
                    </a:lnTo>
                    <a:lnTo>
                      <a:pt x="171" y="126"/>
                    </a:lnTo>
                    <a:lnTo>
                      <a:pt x="182" y="111"/>
                    </a:lnTo>
                    <a:lnTo>
                      <a:pt x="191" y="95"/>
                    </a:lnTo>
                    <a:lnTo>
                      <a:pt x="195" y="78"/>
                    </a:lnTo>
                    <a:lnTo>
                      <a:pt x="196" y="62"/>
                    </a:lnTo>
                    <a:lnTo>
                      <a:pt x="194" y="46"/>
                    </a:lnTo>
                    <a:lnTo>
                      <a:pt x="188" y="32"/>
                    </a:lnTo>
                    <a:lnTo>
                      <a:pt x="178" y="20"/>
                    </a:lnTo>
                    <a:lnTo>
                      <a:pt x="165" y="11"/>
                    </a:lnTo>
                    <a:lnTo>
                      <a:pt x="149" y="3"/>
                    </a:lnTo>
                    <a:lnTo>
                      <a:pt x="132" y="0"/>
                    </a:lnTo>
                    <a:lnTo>
                      <a:pt x="114" y="0"/>
                    </a:lnTo>
                    <a:lnTo>
                      <a:pt x="95" y="3"/>
                    </a:lnTo>
                    <a:lnTo>
                      <a:pt x="77" y="10"/>
                    </a:lnTo>
                    <a:lnTo>
                      <a:pt x="59" y="18"/>
                    </a:lnTo>
                    <a:lnTo>
                      <a:pt x="41" y="30"/>
                    </a:lnTo>
                    <a:close/>
                  </a:path>
                </a:pathLst>
              </a:custGeom>
              <a:solidFill>
                <a:srgbClr val="996633"/>
              </a:solidFill>
              <a:ln w="1">
                <a:solidFill>
                  <a:srgbClr val="99663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Oval 30"/>
              <p:cNvSpPr>
                <a:spLocks noChangeArrowheads="1"/>
              </p:cNvSpPr>
              <p:nvPr/>
            </p:nvSpPr>
            <p:spPr bwMode="auto">
              <a:xfrm>
                <a:off x="2222500" y="2552701"/>
                <a:ext cx="53975" cy="47625"/>
              </a:xfrm>
              <a:prstGeom prst="ellipse">
                <a:avLst/>
              </a:prstGeom>
              <a:solidFill>
                <a:srgbClr val="000000"/>
              </a:solidFill>
              <a:ln w="1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Freeform 31"/>
              <p:cNvSpPr>
                <a:spLocks/>
              </p:cNvSpPr>
              <p:nvPr/>
            </p:nvSpPr>
            <p:spPr bwMode="auto">
              <a:xfrm>
                <a:off x="2074863" y="2452688"/>
                <a:ext cx="52388" cy="47625"/>
              </a:xfrm>
              <a:custGeom>
                <a:avLst/>
                <a:gdLst/>
                <a:ahLst/>
                <a:cxnLst>
                  <a:cxn ang="0">
                    <a:pos x="33" y="37"/>
                  </a:cxn>
                  <a:cxn ang="0">
                    <a:pos x="21" y="51"/>
                  </a:cxn>
                  <a:cxn ang="0">
                    <a:pos x="11" y="66"/>
                  </a:cxn>
                  <a:cxn ang="0">
                    <a:pos x="5" y="80"/>
                  </a:cxn>
                  <a:cxn ang="0">
                    <a:pos x="0" y="95"/>
                  </a:cxn>
                  <a:cxn ang="0">
                    <a:pos x="0" y="109"/>
                  </a:cxn>
                  <a:cxn ang="0">
                    <a:pos x="2" y="121"/>
                  </a:cxn>
                  <a:cxn ang="0">
                    <a:pos x="7" y="132"/>
                  </a:cxn>
                  <a:cxn ang="0">
                    <a:pos x="16" y="142"/>
                  </a:cxn>
                  <a:cxn ang="0">
                    <a:pos x="28" y="148"/>
                  </a:cxn>
                  <a:cxn ang="0">
                    <a:pos x="41" y="152"/>
                  </a:cxn>
                  <a:cxn ang="0">
                    <a:pos x="55" y="153"/>
                  </a:cxn>
                  <a:cxn ang="0">
                    <a:pos x="72" y="151"/>
                  </a:cxn>
                  <a:cxn ang="0">
                    <a:pos x="87" y="147"/>
                  </a:cxn>
                  <a:cxn ang="0">
                    <a:pos x="103" y="140"/>
                  </a:cxn>
                  <a:cxn ang="0">
                    <a:pos x="119" y="129"/>
                  </a:cxn>
                  <a:cxn ang="0">
                    <a:pos x="133" y="117"/>
                  </a:cxn>
                  <a:cxn ang="0">
                    <a:pos x="146" y="103"/>
                  </a:cxn>
                  <a:cxn ang="0">
                    <a:pos x="155" y="88"/>
                  </a:cxn>
                  <a:cxn ang="0">
                    <a:pos x="161" y="73"/>
                  </a:cxn>
                  <a:cxn ang="0">
                    <a:pos x="166" y="59"/>
                  </a:cxn>
                  <a:cxn ang="0">
                    <a:pos x="166" y="45"/>
                  </a:cxn>
                  <a:cxn ang="0">
                    <a:pos x="163" y="33"/>
                  </a:cxn>
                  <a:cxn ang="0">
                    <a:pos x="159" y="21"/>
                  </a:cxn>
                  <a:cxn ang="0">
                    <a:pos x="149" y="12"/>
                  </a:cxn>
                  <a:cxn ang="0">
                    <a:pos x="137" y="5"/>
                  </a:cxn>
                  <a:cxn ang="0">
                    <a:pos x="125" y="1"/>
                  </a:cxn>
                  <a:cxn ang="0">
                    <a:pos x="110" y="0"/>
                  </a:cxn>
                  <a:cxn ang="0">
                    <a:pos x="95" y="2"/>
                  </a:cxn>
                  <a:cxn ang="0">
                    <a:pos x="79" y="8"/>
                  </a:cxn>
                  <a:cxn ang="0">
                    <a:pos x="62" y="15"/>
                  </a:cxn>
                  <a:cxn ang="0">
                    <a:pos x="47" y="24"/>
                  </a:cxn>
                  <a:cxn ang="0">
                    <a:pos x="33" y="37"/>
                  </a:cxn>
                </a:cxnLst>
                <a:rect l="0" t="0" r="r" b="b"/>
                <a:pathLst>
                  <a:path w="166" h="153">
                    <a:moveTo>
                      <a:pt x="33" y="37"/>
                    </a:moveTo>
                    <a:lnTo>
                      <a:pt x="21" y="51"/>
                    </a:lnTo>
                    <a:lnTo>
                      <a:pt x="11" y="66"/>
                    </a:lnTo>
                    <a:lnTo>
                      <a:pt x="5" y="80"/>
                    </a:lnTo>
                    <a:lnTo>
                      <a:pt x="0" y="95"/>
                    </a:lnTo>
                    <a:lnTo>
                      <a:pt x="0" y="109"/>
                    </a:lnTo>
                    <a:lnTo>
                      <a:pt x="2" y="121"/>
                    </a:lnTo>
                    <a:lnTo>
                      <a:pt x="7" y="132"/>
                    </a:lnTo>
                    <a:lnTo>
                      <a:pt x="16" y="142"/>
                    </a:lnTo>
                    <a:lnTo>
                      <a:pt x="28" y="148"/>
                    </a:lnTo>
                    <a:lnTo>
                      <a:pt x="41" y="152"/>
                    </a:lnTo>
                    <a:lnTo>
                      <a:pt x="55" y="153"/>
                    </a:lnTo>
                    <a:lnTo>
                      <a:pt x="72" y="151"/>
                    </a:lnTo>
                    <a:lnTo>
                      <a:pt x="87" y="147"/>
                    </a:lnTo>
                    <a:lnTo>
                      <a:pt x="103" y="140"/>
                    </a:lnTo>
                    <a:lnTo>
                      <a:pt x="119" y="129"/>
                    </a:lnTo>
                    <a:lnTo>
                      <a:pt x="133" y="117"/>
                    </a:lnTo>
                    <a:lnTo>
                      <a:pt x="146" y="103"/>
                    </a:lnTo>
                    <a:lnTo>
                      <a:pt x="155" y="88"/>
                    </a:lnTo>
                    <a:lnTo>
                      <a:pt x="161" y="73"/>
                    </a:lnTo>
                    <a:lnTo>
                      <a:pt x="166" y="59"/>
                    </a:lnTo>
                    <a:lnTo>
                      <a:pt x="166" y="45"/>
                    </a:lnTo>
                    <a:lnTo>
                      <a:pt x="163" y="33"/>
                    </a:lnTo>
                    <a:lnTo>
                      <a:pt x="159" y="21"/>
                    </a:lnTo>
                    <a:lnTo>
                      <a:pt x="149" y="12"/>
                    </a:lnTo>
                    <a:lnTo>
                      <a:pt x="137" y="5"/>
                    </a:lnTo>
                    <a:lnTo>
                      <a:pt x="125" y="1"/>
                    </a:lnTo>
                    <a:lnTo>
                      <a:pt x="110" y="0"/>
                    </a:lnTo>
                    <a:lnTo>
                      <a:pt x="95" y="2"/>
                    </a:lnTo>
                    <a:lnTo>
                      <a:pt x="79" y="8"/>
                    </a:lnTo>
                    <a:lnTo>
                      <a:pt x="62" y="15"/>
                    </a:lnTo>
                    <a:lnTo>
                      <a:pt x="47" y="24"/>
                    </a:lnTo>
                    <a:lnTo>
                      <a:pt x="33" y="37"/>
                    </a:lnTo>
                    <a:close/>
                  </a:path>
                </a:pathLst>
              </a:custGeom>
              <a:solidFill>
                <a:srgbClr val="EEE800"/>
              </a:solidFill>
              <a:ln w="1">
                <a:solidFill>
                  <a:srgbClr val="EEE8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Freeform 32"/>
              <p:cNvSpPr>
                <a:spLocks/>
              </p:cNvSpPr>
              <p:nvPr/>
            </p:nvSpPr>
            <p:spPr bwMode="auto">
              <a:xfrm>
                <a:off x="2200275" y="2389188"/>
                <a:ext cx="52388" cy="47625"/>
              </a:xfrm>
              <a:custGeom>
                <a:avLst/>
                <a:gdLst/>
                <a:ahLst/>
                <a:cxnLst>
                  <a:cxn ang="0">
                    <a:pos x="33" y="37"/>
                  </a:cxn>
                  <a:cxn ang="0">
                    <a:pos x="21" y="51"/>
                  </a:cxn>
                  <a:cxn ang="0">
                    <a:pos x="10" y="66"/>
                  </a:cxn>
                  <a:cxn ang="0">
                    <a:pos x="4" y="80"/>
                  </a:cxn>
                  <a:cxn ang="0">
                    <a:pos x="0" y="95"/>
                  </a:cxn>
                  <a:cxn ang="0">
                    <a:pos x="0" y="109"/>
                  </a:cxn>
                  <a:cxn ang="0">
                    <a:pos x="2" y="121"/>
                  </a:cxn>
                  <a:cxn ang="0">
                    <a:pos x="7" y="133"/>
                  </a:cxn>
                  <a:cxn ang="0">
                    <a:pos x="16" y="142"/>
                  </a:cxn>
                  <a:cxn ang="0">
                    <a:pos x="28" y="148"/>
                  </a:cxn>
                  <a:cxn ang="0">
                    <a:pos x="41" y="152"/>
                  </a:cxn>
                  <a:cxn ang="0">
                    <a:pos x="55" y="153"/>
                  </a:cxn>
                  <a:cxn ang="0">
                    <a:pos x="71" y="151"/>
                  </a:cxn>
                  <a:cxn ang="0">
                    <a:pos x="87" y="147"/>
                  </a:cxn>
                  <a:cxn ang="0">
                    <a:pos x="103" y="140"/>
                  </a:cxn>
                  <a:cxn ang="0">
                    <a:pos x="118" y="129"/>
                  </a:cxn>
                  <a:cxn ang="0">
                    <a:pos x="133" y="117"/>
                  </a:cxn>
                  <a:cxn ang="0">
                    <a:pos x="145" y="103"/>
                  </a:cxn>
                  <a:cxn ang="0">
                    <a:pos x="155" y="88"/>
                  </a:cxn>
                  <a:cxn ang="0">
                    <a:pos x="161" y="73"/>
                  </a:cxn>
                  <a:cxn ang="0">
                    <a:pos x="165" y="59"/>
                  </a:cxn>
                  <a:cxn ang="0">
                    <a:pos x="165" y="45"/>
                  </a:cxn>
                  <a:cxn ang="0">
                    <a:pos x="163" y="33"/>
                  </a:cxn>
                  <a:cxn ang="0">
                    <a:pos x="158" y="21"/>
                  </a:cxn>
                  <a:cxn ang="0">
                    <a:pos x="149" y="12"/>
                  </a:cxn>
                  <a:cxn ang="0">
                    <a:pos x="137" y="6"/>
                  </a:cxn>
                  <a:cxn ang="0">
                    <a:pos x="124" y="1"/>
                  </a:cxn>
                  <a:cxn ang="0">
                    <a:pos x="110" y="0"/>
                  </a:cxn>
                  <a:cxn ang="0">
                    <a:pos x="95" y="2"/>
                  </a:cxn>
                  <a:cxn ang="0">
                    <a:pos x="78" y="8"/>
                  </a:cxn>
                  <a:cxn ang="0">
                    <a:pos x="62" y="15"/>
                  </a:cxn>
                  <a:cxn ang="0">
                    <a:pos x="47" y="24"/>
                  </a:cxn>
                  <a:cxn ang="0">
                    <a:pos x="33" y="37"/>
                  </a:cxn>
                </a:cxnLst>
                <a:rect l="0" t="0" r="r" b="b"/>
                <a:pathLst>
                  <a:path w="165" h="153">
                    <a:moveTo>
                      <a:pt x="33" y="37"/>
                    </a:moveTo>
                    <a:lnTo>
                      <a:pt x="21" y="51"/>
                    </a:lnTo>
                    <a:lnTo>
                      <a:pt x="10" y="66"/>
                    </a:lnTo>
                    <a:lnTo>
                      <a:pt x="4" y="80"/>
                    </a:lnTo>
                    <a:lnTo>
                      <a:pt x="0" y="95"/>
                    </a:lnTo>
                    <a:lnTo>
                      <a:pt x="0" y="109"/>
                    </a:lnTo>
                    <a:lnTo>
                      <a:pt x="2" y="121"/>
                    </a:lnTo>
                    <a:lnTo>
                      <a:pt x="7" y="133"/>
                    </a:lnTo>
                    <a:lnTo>
                      <a:pt x="16" y="142"/>
                    </a:lnTo>
                    <a:lnTo>
                      <a:pt x="28" y="148"/>
                    </a:lnTo>
                    <a:lnTo>
                      <a:pt x="41" y="152"/>
                    </a:lnTo>
                    <a:lnTo>
                      <a:pt x="55" y="153"/>
                    </a:lnTo>
                    <a:lnTo>
                      <a:pt x="71" y="151"/>
                    </a:lnTo>
                    <a:lnTo>
                      <a:pt x="87" y="147"/>
                    </a:lnTo>
                    <a:lnTo>
                      <a:pt x="103" y="140"/>
                    </a:lnTo>
                    <a:lnTo>
                      <a:pt x="118" y="129"/>
                    </a:lnTo>
                    <a:lnTo>
                      <a:pt x="133" y="117"/>
                    </a:lnTo>
                    <a:lnTo>
                      <a:pt x="145" y="103"/>
                    </a:lnTo>
                    <a:lnTo>
                      <a:pt x="155" y="88"/>
                    </a:lnTo>
                    <a:lnTo>
                      <a:pt x="161" y="73"/>
                    </a:lnTo>
                    <a:lnTo>
                      <a:pt x="165" y="59"/>
                    </a:lnTo>
                    <a:lnTo>
                      <a:pt x="165" y="45"/>
                    </a:lnTo>
                    <a:lnTo>
                      <a:pt x="163" y="33"/>
                    </a:lnTo>
                    <a:lnTo>
                      <a:pt x="158" y="21"/>
                    </a:lnTo>
                    <a:lnTo>
                      <a:pt x="149" y="12"/>
                    </a:lnTo>
                    <a:lnTo>
                      <a:pt x="137" y="6"/>
                    </a:lnTo>
                    <a:lnTo>
                      <a:pt x="124" y="1"/>
                    </a:lnTo>
                    <a:lnTo>
                      <a:pt x="110" y="0"/>
                    </a:lnTo>
                    <a:lnTo>
                      <a:pt x="95" y="2"/>
                    </a:lnTo>
                    <a:lnTo>
                      <a:pt x="78" y="8"/>
                    </a:lnTo>
                    <a:lnTo>
                      <a:pt x="62" y="15"/>
                    </a:lnTo>
                    <a:lnTo>
                      <a:pt x="47" y="24"/>
                    </a:lnTo>
                    <a:lnTo>
                      <a:pt x="33" y="37"/>
                    </a:lnTo>
                    <a:close/>
                  </a:path>
                </a:pathLst>
              </a:custGeom>
              <a:solidFill>
                <a:srgbClr val="EEE800"/>
              </a:solidFill>
              <a:ln w="1">
                <a:solidFill>
                  <a:srgbClr val="EEE8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Freeform 33"/>
              <p:cNvSpPr>
                <a:spLocks/>
              </p:cNvSpPr>
              <p:nvPr/>
            </p:nvSpPr>
            <p:spPr bwMode="auto">
              <a:xfrm>
                <a:off x="2265363" y="2508251"/>
                <a:ext cx="76200" cy="66675"/>
              </a:xfrm>
              <a:custGeom>
                <a:avLst/>
                <a:gdLst/>
                <a:ahLst/>
                <a:cxnLst>
                  <a:cxn ang="0">
                    <a:pos x="57" y="43"/>
                  </a:cxn>
                  <a:cxn ang="0">
                    <a:pos x="38" y="62"/>
                  </a:cxn>
                  <a:cxn ang="0">
                    <a:pos x="21" y="80"/>
                  </a:cxn>
                  <a:cxn ang="0">
                    <a:pos x="11" y="101"/>
                  </a:cxn>
                  <a:cxn ang="0">
                    <a:pos x="3" y="121"/>
                  </a:cxn>
                  <a:cxn ang="0">
                    <a:pos x="0" y="141"/>
                  </a:cxn>
                  <a:cxn ang="0">
                    <a:pos x="1" y="158"/>
                  </a:cxn>
                  <a:cxn ang="0">
                    <a:pos x="4" y="168"/>
                  </a:cxn>
                  <a:cxn ang="0">
                    <a:pos x="7" y="175"/>
                  </a:cxn>
                  <a:cxn ang="0">
                    <a:pos x="12" y="183"/>
                  </a:cxn>
                  <a:cxn ang="0">
                    <a:pos x="18" y="190"/>
                  </a:cxn>
                  <a:cxn ang="0">
                    <a:pos x="25" y="196"/>
                  </a:cxn>
                  <a:cxn ang="0">
                    <a:pos x="33" y="200"/>
                  </a:cxn>
                  <a:cxn ang="0">
                    <a:pos x="51" y="207"/>
                  </a:cxn>
                  <a:cxn ang="0">
                    <a:pos x="72" y="209"/>
                  </a:cxn>
                  <a:cxn ang="0">
                    <a:pos x="93" y="208"/>
                  </a:cxn>
                  <a:cxn ang="0">
                    <a:pos x="117" y="203"/>
                  </a:cxn>
                  <a:cxn ang="0">
                    <a:pos x="140" y="195"/>
                  </a:cxn>
                  <a:cxn ang="0">
                    <a:pos x="164" y="182"/>
                  </a:cxn>
                  <a:cxn ang="0">
                    <a:pos x="186" y="167"/>
                  </a:cxn>
                  <a:cxn ang="0">
                    <a:pos x="205" y="148"/>
                  </a:cxn>
                  <a:cxn ang="0">
                    <a:pos x="221" y="129"/>
                  </a:cxn>
                  <a:cxn ang="0">
                    <a:pos x="232" y="108"/>
                  </a:cxn>
                  <a:cxn ang="0">
                    <a:pos x="240" y="89"/>
                  </a:cxn>
                  <a:cxn ang="0">
                    <a:pos x="242" y="69"/>
                  </a:cxn>
                  <a:cxn ang="0">
                    <a:pos x="241" y="51"/>
                  </a:cxn>
                  <a:cxn ang="0">
                    <a:pos x="239" y="42"/>
                  </a:cxn>
                  <a:cxn ang="0">
                    <a:pos x="235" y="35"/>
                  </a:cxn>
                  <a:cxn ang="0">
                    <a:pos x="230" y="27"/>
                  </a:cxn>
                  <a:cxn ang="0">
                    <a:pos x="225" y="20"/>
                  </a:cxn>
                  <a:cxn ang="0">
                    <a:pos x="218" y="14"/>
                  </a:cxn>
                  <a:cxn ang="0">
                    <a:pos x="209" y="10"/>
                  </a:cxn>
                  <a:cxn ang="0">
                    <a:pos x="192" y="2"/>
                  </a:cxn>
                  <a:cxn ang="0">
                    <a:pos x="172" y="0"/>
                  </a:cxn>
                  <a:cxn ang="0">
                    <a:pos x="149" y="1"/>
                  </a:cxn>
                  <a:cxn ang="0">
                    <a:pos x="126" y="6"/>
                  </a:cxn>
                  <a:cxn ang="0">
                    <a:pos x="102" y="15"/>
                  </a:cxn>
                  <a:cxn ang="0">
                    <a:pos x="79" y="27"/>
                  </a:cxn>
                  <a:cxn ang="0">
                    <a:pos x="57" y="43"/>
                  </a:cxn>
                </a:cxnLst>
                <a:rect l="0" t="0" r="r" b="b"/>
                <a:pathLst>
                  <a:path w="242" h="209">
                    <a:moveTo>
                      <a:pt x="57" y="43"/>
                    </a:moveTo>
                    <a:lnTo>
                      <a:pt x="38" y="62"/>
                    </a:lnTo>
                    <a:lnTo>
                      <a:pt x="21" y="80"/>
                    </a:lnTo>
                    <a:lnTo>
                      <a:pt x="11" y="101"/>
                    </a:lnTo>
                    <a:lnTo>
                      <a:pt x="3" y="121"/>
                    </a:lnTo>
                    <a:lnTo>
                      <a:pt x="0" y="141"/>
                    </a:lnTo>
                    <a:lnTo>
                      <a:pt x="1" y="158"/>
                    </a:lnTo>
                    <a:lnTo>
                      <a:pt x="4" y="168"/>
                    </a:lnTo>
                    <a:lnTo>
                      <a:pt x="7" y="175"/>
                    </a:lnTo>
                    <a:lnTo>
                      <a:pt x="12" y="183"/>
                    </a:lnTo>
                    <a:lnTo>
                      <a:pt x="18" y="190"/>
                    </a:lnTo>
                    <a:lnTo>
                      <a:pt x="25" y="196"/>
                    </a:lnTo>
                    <a:lnTo>
                      <a:pt x="33" y="200"/>
                    </a:lnTo>
                    <a:lnTo>
                      <a:pt x="51" y="207"/>
                    </a:lnTo>
                    <a:lnTo>
                      <a:pt x="72" y="209"/>
                    </a:lnTo>
                    <a:lnTo>
                      <a:pt x="93" y="208"/>
                    </a:lnTo>
                    <a:lnTo>
                      <a:pt x="117" y="203"/>
                    </a:lnTo>
                    <a:lnTo>
                      <a:pt x="140" y="195"/>
                    </a:lnTo>
                    <a:lnTo>
                      <a:pt x="164" y="182"/>
                    </a:lnTo>
                    <a:lnTo>
                      <a:pt x="186" y="167"/>
                    </a:lnTo>
                    <a:lnTo>
                      <a:pt x="205" y="148"/>
                    </a:lnTo>
                    <a:lnTo>
                      <a:pt x="221" y="129"/>
                    </a:lnTo>
                    <a:lnTo>
                      <a:pt x="232" y="108"/>
                    </a:lnTo>
                    <a:lnTo>
                      <a:pt x="240" y="89"/>
                    </a:lnTo>
                    <a:lnTo>
                      <a:pt x="242" y="69"/>
                    </a:lnTo>
                    <a:lnTo>
                      <a:pt x="241" y="51"/>
                    </a:lnTo>
                    <a:lnTo>
                      <a:pt x="239" y="42"/>
                    </a:lnTo>
                    <a:lnTo>
                      <a:pt x="235" y="35"/>
                    </a:lnTo>
                    <a:lnTo>
                      <a:pt x="230" y="27"/>
                    </a:lnTo>
                    <a:lnTo>
                      <a:pt x="225" y="20"/>
                    </a:lnTo>
                    <a:lnTo>
                      <a:pt x="218" y="14"/>
                    </a:lnTo>
                    <a:lnTo>
                      <a:pt x="209" y="10"/>
                    </a:lnTo>
                    <a:lnTo>
                      <a:pt x="192" y="2"/>
                    </a:lnTo>
                    <a:lnTo>
                      <a:pt x="172" y="0"/>
                    </a:lnTo>
                    <a:lnTo>
                      <a:pt x="149" y="1"/>
                    </a:lnTo>
                    <a:lnTo>
                      <a:pt x="126" y="6"/>
                    </a:lnTo>
                    <a:lnTo>
                      <a:pt x="102" y="15"/>
                    </a:lnTo>
                    <a:lnTo>
                      <a:pt x="79" y="27"/>
                    </a:lnTo>
                    <a:lnTo>
                      <a:pt x="57" y="43"/>
                    </a:lnTo>
                    <a:close/>
                  </a:path>
                </a:pathLst>
              </a:custGeom>
              <a:solidFill>
                <a:srgbClr val="996633"/>
              </a:solidFill>
              <a:ln w="1">
                <a:solidFill>
                  <a:srgbClr val="99663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Rectangle 34"/>
              <p:cNvSpPr>
                <a:spLocks noChangeArrowheads="1"/>
              </p:cNvSpPr>
              <p:nvPr/>
            </p:nvSpPr>
            <p:spPr bwMode="auto">
              <a:xfrm>
                <a:off x="539750" y="2314576"/>
                <a:ext cx="501650" cy="142875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Rectangle 35"/>
              <p:cNvSpPr>
                <a:spLocks noChangeArrowheads="1"/>
              </p:cNvSpPr>
              <p:nvPr/>
            </p:nvSpPr>
            <p:spPr bwMode="auto">
              <a:xfrm>
                <a:off x="549275" y="2335213"/>
                <a:ext cx="57708" cy="41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(1) </a:t>
                </a:r>
                <a:endParaRPr kumimoji="0" lang="en-US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2" name="Rectangle 36"/>
              <p:cNvSpPr>
                <a:spLocks noChangeArrowheads="1"/>
              </p:cNvSpPr>
              <p:nvPr/>
            </p:nvSpPr>
            <p:spPr bwMode="auto">
              <a:xfrm>
                <a:off x="622300" y="2335213"/>
                <a:ext cx="333425" cy="41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Organic pollutant </a:t>
                </a:r>
                <a:endParaRPr kumimoji="0" lang="en-US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3" name="Rectangle 37"/>
              <p:cNvSpPr>
                <a:spLocks noChangeArrowheads="1"/>
              </p:cNvSpPr>
              <p:nvPr/>
            </p:nvSpPr>
            <p:spPr bwMode="auto">
              <a:xfrm>
                <a:off x="571500" y="2386013"/>
                <a:ext cx="201978" cy="549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adsorbs</a:t>
                </a:r>
                <a:endParaRPr kumimoji="0" lang="en-US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4" name="Rectangle 38"/>
              <p:cNvSpPr>
                <a:spLocks noChangeArrowheads="1"/>
              </p:cNvSpPr>
              <p:nvPr/>
            </p:nvSpPr>
            <p:spPr bwMode="auto">
              <a:xfrm>
                <a:off x="782638" y="2387601"/>
                <a:ext cx="182742" cy="41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to surface</a:t>
                </a:r>
                <a:endParaRPr kumimoji="0" lang="en-US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5" name="Rectangle 39"/>
              <p:cNvSpPr>
                <a:spLocks noChangeArrowheads="1"/>
              </p:cNvSpPr>
              <p:nvPr/>
            </p:nvSpPr>
            <p:spPr bwMode="auto">
              <a:xfrm>
                <a:off x="1560513" y="2552701"/>
                <a:ext cx="555625" cy="157163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Rectangle 40"/>
              <p:cNvSpPr>
                <a:spLocks noChangeArrowheads="1"/>
              </p:cNvSpPr>
              <p:nvPr/>
            </p:nvSpPr>
            <p:spPr bwMode="auto">
              <a:xfrm>
                <a:off x="1560513" y="2579688"/>
                <a:ext cx="17634" cy="549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(</a:t>
                </a:r>
                <a:endParaRPr kumimoji="0" lang="en-US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7" name="Rectangle 41"/>
              <p:cNvSpPr>
                <a:spLocks noChangeArrowheads="1"/>
              </p:cNvSpPr>
              <p:nvPr/>
            </p:nvSpPr>
            <p:spPr bwMode="auto">
              <a:xfrm>
                <a:off x="1577975" y="2579688"/>
                <a:ext cx="60914" cy="549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2) </a:t>
                </a:r>
                <a:endParaRPr kumimoji="0" lang="en-US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8" name="Rectangle 42"/>
              <p:cNvSpPr>
                <a:spLocks noChangeArrowheads="1"/>
              </p:cNvSpPr>
              <p:nvPr/>
            </p:nvSpPr>
            <p:spPr bwMode="auto">
              <a:xfrm>
                <a:off x="1636713" y="2579688"/>
                <a:ext cx="492122" cy="549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Adsorbed pollutant </a:t>
                </a:r>
                <a:endParaRPr kumimoji="0" lang="en-US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9" name="Rectangle 43"/>
              <p:cNvSpPr>
                <a:spLocks noChangeArrowheads="1"/>
              </p:cNvSpPr>
              <p:nvPr/>
            </p:nvSpPr>
            <p:spPr bwMode="auto">
              <a:xfrm>
                <a:off x="1682750" y="2633663"/>
                <a:ext cx="317395" cy="549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breaks down</a:t>
                </a:r>
                <a:endParaRPr kumimoji="0" lang="en-US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0" name="Rectangle 44"/>
              <p:cNvSpPr>
                <a:spLocks noChangeArrowheads="1"/>
              </p:cNvSpPr>
              <p:nvPr/>
            </p:nvSpPr>
            <p:spPr bwMode="auto">
              <a:xfrm>
                <a:off x="1774825" y="2171701"/>
                <a:ext cx="484188" cy="158750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Rectangle 45"/>
              <p:cNvSpPr>
                <a:spLocks noChangeArrowheads="1"/>
              </p:cNvSpPr>
              <p:nvPr/>
            </p:nvSpPr>
            <p:spPr bwMode="auto">
              <a:xfrm>
                <a:off x="1795463" y="2198688"/>
                <a:ext cx="17634" cy="549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(</a:t>
                </a:r>
                <a:endParaRPr kumimoji="0" lang="en-US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2" name="Rectangle 46"/>
              <p:cNvSpPr>
                <a:spLocks noChangeArrowheads="1"/>
              </p:cNvSpPr>
              <p:nvPr/>
            </p:nvSpPr>
            <p:spPr bwMode="auto">
              <a:xfrm>
                <a:off x="1812925" y="2198688"/>
                <a:ext cx="60914" cy="549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3) </a:t>
                </a:r>
                <a:endParaRPr kumimoji="0" lang="en-US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3" name="Rectangle 47"/>
              <p:cNvSpPr>
                <a:spLocks noChangeArrowheads="1"/>
              </p:cNvSpPr>
              <p:nvPr/>
            </p:nvSpPr>
            <p:spPr bwMode="auto">
              <a:xfrm>
                <a:off x="1871663" y="2198688"/>
                <a:ext cx="376706" cy="549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Final products:</a:t>
                </a:r>
                <a:endParaRPr kumimoji="0" lang="en-US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4" name="Rectangle 48"/>
              <p:cNvSpPr>
                <a:spLocks noChangeArrowheads="1"/>
              </p:cNvSpPr>
              <p:nvPr/>
            </p:nvSpPr>
            <p:spPr bwMode="auto">
              <a:xfrm>
                <a:off x="1839913" y="2252663"/>
                <a:ext cx="76944" cy="549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CO</a:t>
                </a:r>
                <a:endParaRPr kumimoji="0" lang="en-US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5" name="Rectangle 49"/>
              <p:cNvSpPr>
                <a:spLocks noChangeArrowheads="1"/>
              </p:cNvSpPr>
              <p:nvPr/>
            </p:nvSpPr>
            <p:spPr bwMode="auto">
              <a:xfrm>
                <a:off x="1916113" y="2278063"/>
                <a:ext cx="14428" cy="274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</a:t>
                </a:r>
                <a:endParaRPr kumimoji="0" lang="en-US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6" name="Rectangle 50"/>
              <p:cNvSpPr>
                <a:spLocks noChangeArrowheads="1"/>
              </p:cNvSpPr>
              <p:nvPr/>
            </p:nvSpPr>
            <p:spPr bwMode="auto">
              <a:xfrm>
                <a:off x="1947863" y="2252663"/>
                <a:ext cx="250068" cy="549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and Water</a:t>
                </a:r>
                <a:endParaRPr kumimoji="0" lang="en-US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4" name="Group 53"/>
              <p:cNvGrpSpPr>
                <a:grpSpLocks/>
              </p:cNvGrpSpPr>
              <p:nvPr/>
            </p:nvGrpSpPr>
            <p:grpSpPr bwMode="auto">
              <a:xfrm>
                <a:off x="893763" y="2725738"/>
                <a:ext cx="266700" cy="222250"/>
                <a:chOff x="563" y="1717"/>
                <a:chExt cx="168" cy="140"/>
              </a:xfrm>
            </p:grpSpPr>
            <p:sp>
              <p:nvSpPr>
                <p:cNvPr id="216" name="Freeform 51"/>
                <p:cNvSpPr>
                  <a:spLocks/>
                </p:cNvSpPr>
                <p:nvPr/>
              </p:nvSpPr>
              <p:spPr bwMode="auto">
                <a:xfrm>
                  <a:off x="563" y="1717"/>
                  <a:ext cx="158" cy="1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" y="66"/>
                    </a:cxn>
                    <a:cxn ang="0">
                      <a:pos x="21" y="102"/>
                    </a:cxn>
                    <a:cxn ang="0">
                      <a:pos x="53" y="164"/>
                    </a:cxn>
                    <a:cxn ang="0">
                      <a:pos x="77" y="197"/>
                    </a:cxn>
                    <a:cxn ang="0">
                      <a:pos x="128" y="250"/>
                    </a:cxn>
                    <a:cxn ang="0">
                      <a:pos x="187" y="295"/>
                    </a:cxn>
                    <a:cxn ang="0">
                      <a:pos x="224" y="316"/>
                    </a:cxn>
                    <a:cxn ang="0">
                      <a:pos x="294" y="344"/>
                    </a:cxn>
                    <a:cxn ang="0">
                      <a:pos x="335" y="354"/>
                    </a:cxn>
                    <a:cxn ang="0">
                      <a:pos x="409" y="363"/>
                    </a:cxn>
                    <a:cxn ang="0">
                      <a:pos x="466" y="368"/>
                    </a:cxn>
                    <a:cxn ang="0">
                      <a:pos x="462" y="367"/>
                    </a:cxn>
                    <a:cxn ang="0">
                      <a:pos x="518" y="380"/>
                    </a:cxn>
                    <a:cxn ang="0">
                      <a:pos x="573" y="403"/>
                    </a:cxn>
                    <a:cxn ang="0">
                      <a:pos x="605" y="405"/>
                    </a:cxn>
                    <a:cxn ang="0">
                      <a:pos x="620" y="429"/>
                    </a:cxn>
                    <a:cxn ang="0">
                      <a:pos x="667" y="466"/>
                    </a:cxn>
                    <a:cxn ang="0">
                      <a:pos x="708" y="506"/>
                    </a:cxn>
                    <a:cxn ang="0">
                      <a:pos x="737" y="520"/>
                    </a:cxn>
                    <a:cxn ang="0">
                      <a:pos x="740" y="547"/>
                    </a:cxn>
                    <a:cxn ang="0">
                      <a:pos x="766" y="596"/>
                    </a:cxn>
                    <a:cxn ang="0">
                      <a:pos x="780" y="562"/>
                    </a:cxn>
                    <a:cxn ang="0">
                      <a:pos x="749" y="515"/>
                    </a:cxn>
                    <a:cxn ang="0">
                      <a:pos x="728" y="489"/>
                    </a:cxn>
                    <a:cxn ang="0">
                      <a:pos x="687" y="448"/>
                    </a:cxn>
                    <a:cxn ang="0">
                      <a:pos x="640" y="412"/>
                    </a:cxn>
                    <a:cxn ang="0">
                      <a:pos x="610" y="394"/>
                    </a:cxn>
                    <a:cxn ang="0">
                      <a:pos x="557" y="368"/>
                    </a:cxn>
                    <a:cxn ang="0">
                      <a:pos x="500" y="349"/>
                    </a:cxn>
                    <a:cxn ang="0">
                      <a:pos x="466" y="343"/>
                    </a:cxn>
                    <a:cxn ang="0">
                      <a:pos x="409" y="338"/>
                    </a:cxn>
                    <a:cxn ang="0">
                      <a:pos x="335" y="329"/>
                    </a:cxn>
                    <a:cxn ang="0">
                      <a:pos x="341" y="330"/>
                    </a:cxn>
                    <a:cxn ang="0">
                      <a:pos x="269" y="309"/>
                    </a:cxn>
                    <a:cxn ang="0">
                      <a:pos x="202" y="274"/>
                    </a:cxn>
                    <a:cxn ang="0">
                      <a:pos x="207" y="277"/>
                    </a:cxn>
                    <a:cxn ang="0">
                      <a:pos x="148" y="233"/>
                    </a:cxn>
                    <a:cxn ang="0">
                      <a:pos x="97" y="180"/>
                    </a:cxn>
                    <a:cxn ang="0">
                      <a:pos x="100" y="184"/>
                    </a:cxn>
                    <a:cxn ang="0">
                      <a:pos x="61" y="124"/>
                    </a:cxn>
                    <a:cxn ang="0">
                      <a:pos x="36" y="61"/>
                    </a:cxn>
                    <a:cxn ang="0">
                      <a:pos x="37" y="66"/>
                    </a:cxn>
                    <a:cxn ang="0">
                      <a:pos x="28" y="0"/>
                    </a:cxn>
                  </a:cxnLst>
                  <a:rect l="0" t="0" r="r" b="b"/>
                  <a:pathLst>
                    <a:path w="792" h="596">
                      <a:moveTo>
                        <a:pt x="28" y="0"/>
                      </a:moveTo>
                      <a:lnTo>
                        <a:pt x="0" y="0"/>
                      </a:lnTo>
                      <a:lnTo>
                        <a:pt x="2" y="33"/>
                      </a:lnTo>
                      <a:lnTo>
                        <a:pt x="9" y="66"/>
                      </a:lnTo>
                      <a:lnTo>
                        <a:pt x="10" y="70"/>
                      </a:lnTo>
                      <a:lnTo>
                        <a:pt x="21" y="102"/>
                      </a:lnTo>
                      <a:lnTo>
                        <a:pt x="35" y="134"/>
                      </a:lnTo>
                      <a:lnTo>
                        <a:pt x="53" y="164"/>
                      </a:lnTo>
                      <a:lnTo>
                        <a:pt x="74" y="193"/>
                      </a:lnTo>
                      <a:lnTo>
                        <a:pt x="77" y="197"/>
                      </a:lnTo>
                      <a:lnTo>
                        <a:pt x="101" y="224"/>
                      </a:lnTo>
                      <a:lnTo>
                        <a:pt x="128" y="250"/>
                      </a:lnTo>
                      <a:lnTo>
                        <a:pt x="156" y="273"/>
                      </a:lnTo>
                      <a:lnTo>
                        <a:pt x="187" y="295"/>
                      </a:lnTo>
                      <a:lnTo>
                        <a:pt x="191" y="297"/>
                      </a:lnTo>
                      <a:lnTo>
                        <a:pt x="224" y="316"/>
                      </a:lnTo>
                      <a:lnTo>
                        <a:pt x="258" y="332"/>
                      </a:lnTo>
                      <a:lnTo>
                        <a:pt x="294" y="344"/>
                      </a:lnTo>
                      <a:lnTo>
                        <a:pt x="330" y="353"/>
                      </a:lnTo>
                      <a:lnTo>
                        <a:pt x="335" y="354"/>
                      </a:lnTo>
                      <a:lnTo>
                        <a:pt x="372" y="361"/>
                      </a:lnTo>
                      <a:lnTo>
                        <a:pt x="409" y="363"/>
                      </a:lnTo>
                      <a:lnTo>
                        <a:pt x="438" y="364"/>
                      </a:lnTo>
                      <a:lnTo>
                        <a:pt x="466" y="368"/>
                      </a:lnTo>
                      <a:lnTo>
                        <a:pt x="466" y="355"/>
                      </a:lnTo>
                      <a:lnTo>
                        <a:pt x="462" y="367"/>
                      </a:lnTo>
                      <a:lnTo>
                        <a:pt x="490" y="372"/>
                      </a:lnTo>
                      <a:lnTo>
                        <a:pt x="518" y="380"/>
                      </a:lnTo>
                      <a:lnTo>
                        <a:pt x="546" y="391"/>
                      </a:lnTo>
                      <a:lnTo>
                        <a:pt x="573" y="403"/>
                      </a:lnTo>
                      <a:lnTo>
                        <a:pt x="599" y="417"/>
                      </a:lnTo>
                      <a:lnTo>
                        <a:pt x="605" y="405"/>
                      </a:lnTo>
                      <a:lnTo>
                        <a:pt x="594" y="414"/>
                      </a:lnTo>
                      <a:lnTo>
                        <a:pt x="620" y="429"/>
                      </a:lnTo>
                      <a:lnTo>
                        <a:pt x="644" y="447"/>
                      </a:lnTo>
                      <a:lnTo>
                        <a:pt x="667" y="466"/>
                      </a:lnTo>
                      <a:lnTo>
                        <a:pt x="688" y="486"/>
                      </a:lnTo>
                      <a:lnTo>
                        <a:pt x="708" y="506"/>
                      </a:lnTo>
                      <a:lnTo>
                        <a:pt x="726" y="528"/>
                      </a:lnTo>
                      <a:lnTo>
                        <a:pt x="737" y="520"/>
                      </a:lnTo>
                      <a:lnTo>
                        <a:pt x="724" y="524"/>
                      </a:lnTo>
                      <a:lnTo>
                        <a:pt x="740" y="547"/>
                      </a:lnTo>
                      <a:lnTo>
                        <a:pt x="754" y="571"/>
                      </a:lnTo>
                      <a:lnTo>
                        <a:pt x="766" y="596"/>
                      </a:lnTo>
                      <a:lnTo>
                        <a:pt x="792" y="587"/>
                      </a:lnTo>
                      <a:lnTo>
                        <a:pt x="780" y="562"/>
                      </a:lnTo>
                      <a:lnTo>
                        <a:pt x="766" y="538"/>
                      </a:lnTo>
                      <a:lnTo>
                        <a:pt x="749" y="515"/>
                      </a:lnTo>
                      <a:lnTo>
                        <a:pt x="746" y="511"/>
                      </a:lnTo>
                      <a:lnTo>
                        <a:pt x="728" y="489"/>
                      </a:lnTo>
                      <a:lnTo>
                        <a:pt x="708" y="468"/>
                      </a:lnTo>
                      <a:lnTo>
                        <a:pt x="687" y="448"/>
                      </a:lnTo>
                      <a:lnTo>
                        <a:pt x="664" y="429"/>
                      </a:lnTo>
                      <a:lnTo>
                        <a:pt x="640" y="412"/>
                      </a:lnTo>
                      <a:lnTo>
                        <a:pt x="614" y="396"/>
                      </a:lnTo>
                      <a:lnTo>
                        <a:pt x="610" y="394"/>
                      </a:lnTo>
                      <a:lnTo>
                        <a:pt x="584" y="380"/>
                      </a:lnTo>
                      <a:lnTo>
                        <a:pt x="557" y="368"/>
                      </a:lnTo>
                      <a:lnTo>
                        <a:pt x="529" y="358"/>
                      </a:lnTo>
                      <a:lnTo>
                        <a:pt x="500" y="349"/>
                      </a:lnTo>
                      <a:lnTo>
                        <a:pt x="472" y="344"/>
                      </a:lnTo>
                      <a:lnTo>
                        <a:pt x="466" y="343"/>
                      </a:lnTo>
                      <a:lnTo>
                        <a:pt x="438" y="339"/>
                      </a:lnTo>
                      <a:lnTo>
                        <a:pt x="409" y="338"/>
                      </a:lnTo>
                      <a:lnTo>
                        <a:pt x="372" y="336"/>
                      </a:lnTo>
                      <a:lnTo>
                        <a:pt x="335" y="329"/>
                      </a:lnTo>
                      <a:lnTo>
                        <a:pt x="335" y="342"/>
                      </a:lnTo>
                      <a:lnTo>
                        <a:pt x="341" y="330"/>
                      </a:lnTo>
                      <a:lnTo>
                        <a:pt x="304" y="321"/>
                      </a:lnTo>
                      <a:lnTo>
                        <a:pt x="269" y="309"/>
                      </a:lnTo>
                      <a:lnTo>
                        <a:pt x="235" y="293"/>
                      </a:lnTo>
                      <a:lnTo>
                        <a:pt x="202" y="274"/>
                      </a:lnTo>
                      <a:lnTo>
                        <a:pt x="197" y="286"/>
                      </a:lnTo>
                      <a:lnTo>
                        <a:pt x="207" y="277"/>
                      </a:lnTo>
                      <a:lnTo>
                        <a:pt x="176" y="256"/>
                      </a:lnTo>
                      <a:lnTo>
                        <a:pt x="148" y="233"/>
                      </a:lnTo>
                      <a:lnTo>
                        <a:pt x="121" y="207"/>
                      </a:lnTo>
                      <a:lnTo>
                        <a:pt x="97" y="180"/>
                      </a:lnTo>
                      <a:lnTo>
                        <a:pt x="87" y="188"/>
                      </a:lnTo>
                      <a:lnTo>
                        <a:pt x="100" y="184"/>
                      </a:lnTo>
                      <a:lnTo>
                        <a:pt x="79" y="155"/>
                      </a:lnTo>
                      <a:lnTo>
                        <a:pt x="61" y="124"/>
                      </a:lnTo>
                      <a:lnTo>
                        <a:pt x="47" y="93"/>
                      </a:lnTo>
                      <a:lnTo>
                        <a:pt x="36" y="61"/>
                      </a:lnTo>
                      <a:lnTo>
                        <a:pt x="23" y="66"/>
                      </a:lnTo>
                      <a:lnTo>
                        <a:pt x="37" y="66"/>
                      </a:lnTo>
                      <a:lnTo>
                        <a:pt x="30" y="33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52"/>
                <p:cNvSpPr>
                  <a:spLocks/>
                </p:cNvSpPr>
                <p:nvPr/>
              </p:nvSpPr>
              <p:spPr bwMode="auto">
                <a:xfrm>
                  <a:off x="706" y="1833"/>
                  <a:ext cx="25" cy="24"/>
                </a:xfrm>
                <a:custGeom>
                  <a:avLst/>
                  <a:gdLst/>
                  <a:ahLst/>
                  <a:cxnLst>
                    <a:cxn ang="0">
                      <a:pos x="0" y="22"/>
                    </a:cxn>
                    <a:cxn ang="0">
                      <a:pos x="87" y="121"/>
                    </a:cxn>
                    <a:cxn ang="0">
                      <a:pos x="124" y="0"/>
                    </a:cxn>
                    <a:cxn ang="0">
                      <a:pos x="0" y="22"/>
                    </a:cxn>
                  </a:cxnLst>
                  <a:rect l="0" t="0" r="r" b="b"/>
                  <a:pathLst>
                    <a:path w="124" h="121">
                      <a:moveTo>
                        <a:pt x="0" y="22"/>
                      </a:moveTo>
                      <a:lnTo>
                        <a:pt x="87" y="121"/>
                      </a:lnTo>
                      <a:lnTo>
                        <a:pt x="124" y="0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" name="Group 56"/>
              <p:cNvGrpSpPr>
                <a:grpSpLocks/>
              </p:cNvGrpSpPr>
              <p:nvPr/>
            </p:nvGrpSpPr>
            <p:grpSpPr bwMode="auto">
              <a:xfrm>
                <a:off x="2259023" y="2193938"/>
                <a:ext cx="231776" cy="187326"/>
                <a:chOff x="1423" y="1382"/>
                <a:chExt cx="146" cy="118"/>
              </a:xfrm>
            </p:grpSpPr>
            <p:sp>
              <p:nvSpPr>
                <p:cNvPr id="214" name="Freeform 54"/>
                <p:cNvSpPr>
                  <a:spLocks/>
                </p:cNvSpPr>
                <p:nvPr/>
              </p:nvSpPr>
              <p:spPr bwMode="auto">
                <a:xfrm>
                  <a:off x="1423" y="1391"/>
                  <a:ext cx="123" cy="109"/>
                </a:xfrm>
                <a:custGeom>
                  <a:avLst/>
                  <a:gdLst/>
                  <a:ahLst/>
                  <a:cxnLst>
                    <a:cxn ang="0">
                      <a:pos x="0" y="546"/>
                    </a:cxn>
                    <a:cxn ang="0">
                      <a:pos x="79" y="540"/>
                    </a:cxn>
                    <a:cxn ang="0">
                      <a:pos x="122" y="532"/>
                    </a:cxn>
                    <a:cxn ang="0">
                      <a:pos x="196" y="509"/>
                    </a:cxn>
                    <a:cxn ang="0">
                      <a:pos x="265" y="478"/>
                    </a:cxn>
                    <a:cxn ang="0">
                      <a:pos x="300" y="457"/>
                    </a:cxn>
                    <a:cxn ang="0">
                      <a:pos x="354" y="415"/>
                    </a:cxn>
                    <a:cxn ang="0">
                      <a:pos x="396" y="368"/>
                    </a:cxn>
                    <a:cxn ang="0">
                      <a:pos x="414" y="340"/>
                    </a:cxn>
                    <a:cxn ang="0">
                      <a:pos x="433" y="289"/>
                    </a:cxn>
                    <a:cxn ang="0">
                      <a:pos x="436" y="272"/>
                    </a:cxn>
                    <a:cxn ang="0">
                      <a:pos x="437" y="240"/>
                    </a:cxn>
                    <a:cxn ang="0">
                      <a:pos x="426" y="222"/>
                    </a:cxn>
                    <a:cxn ang="0">
                      <a:pos x="443" y="207"/>
                    </a:cxn>
                    <a:cxn ang="0">
                      <a:pos x="457" y="171"/>
                    </a:cxn>
                    <a:cxn ang="0">
                      <a:pos x="477" y="136"/>
                    </a:cxn>
                    <a:cxn ang="0">
                      <a:pos x="477" y="114"/>
                    </a:cxn>
                    <a:cxn ang="0">
                      <a:pos x="501" y="107"/>
                    </a:cxn>
                    <a:cxn ang="0">
                      <a:pos x="547" y="63"/>
                    </a:cxn>
                    <a:cxn ang="0">
                      <a:pos x="583" y="39"/>
                    </a:cxn>
                    <a:cxn ang="0">
                      <a:pos x="578" y="41"/>
                    </a:cxn>
                    <a:cxn ang="0">
                      <a:pos x="618" y="22"/>
                    </a:cxn>
                    <a:cxn ang="0">
                      <a:pos x="587" y="8"/>
                    </a:cxn>
                    <a:cxn ang="0">
                      <a:pos x="563" y="22"/>
                    </a:cxn>
                    <a:cxn ang="0">
                      <a:pos x="527" y="46"/>
                    </a:cxn>
                    <a:cxn ang="0">
                      <a:pos x="481" y="89"/>
                    </a:cxn>
                    <a:cxn ang="0">
                      <a:pos x="464" y="110"/>
                    </a:cxn>
                    <a:cxn ang="0">
                      <a:pos x="441" y="143"/>
                    </a:cxn>
                    <a:cxn ang="0">
                      <a:pos x="424" y="180"/>
                    </a:cxn>
                    <a:cxn ang="0">
                      <a:pos x="413" y="216"/>
                    </a:cxn>
                    <a:cxn ang="0">
                      <a:pos x="411" y="222"/>
                    </a:cxn>
                    <a:cxn ang="0">
                      <a:pos x="408" y="259"/>
                    </a:cxn>
                    <a:cxn ang="0">
                      <a:pos x="406" y="285"/>
                    </a:cxn>
                    <a:cxn ang="0">
                      <a:pos x="407" y="280"/>
                    </a:cxn>
                    <a:cxn ang="0">
                      <a:pos x="388" y="331"/>
                    </a:cxn>
                    <a:cxn ang="0">
                      <a:pos x="386" y="360"/>
                    </a:cxn>
                    <a:cxn ang="0">
                      <a:pos x="356" y="375"/>
                    </a:cxn>
                    <a:cxn ang="0">
                      <a:pos x="308" y="419"/>
                    </a:cxn>
                    <a:cxn ang="0">
                      <a:pos x="249" y="458"/>
                    </a:cxn>
                    <a:cxn ang="0">
                      <a:pos x="254" y="455"/>
                    </a:cxn>
                    <a:cxn ang="0">
                      <a:pos x="186" y="486"/>
                    </a:cxn>
                    <a:cxn ang="0">
                      <a:pos x="112" y="509"/>
                    </a:cxn>
                    <a:cxn ang="0">
                      <a:pos x="79" y="528"/>
                    </a:cxn>
                    <a:cxn ang="0">
                      <a:pos x="40" y="520"/>
                    </a:cxn>
                  </a:cxnLst>
                  <a:rect l="0" t="0" r="r" b="b"/>
                  <a:pathLst>
                    <a:path w="618" h="546">
                      <a:moveTo>
                        <a:pt x="0" y="521"/>
                      </a:moveTo>
                      <a:lnTo>
                        <a:pt x="0" y="546"/>
                      </a:lnTo>
                      <a:lnTo>
                        <a:pt x="40" y="545"/>
                      </a:lnTo>
                      <a:lnTo>
                        <a:pt x="79" y="540"/>
                      </a:lnTo>
                      <a:lnTo>
                        <a:pt x="84" y="539"/>
                      </a:lnTo>
                      <a:lnTo>
                        <a:pt x="122" y="532"/>
                      </a:lnTo>
                      <a:lnTo>
                        <a:pt x="160" y="521"/>
                      </a:lnTo>
                      <a:lnTo>
                        <a:pt x="196" y="509"/>
                      </a:lnTo>
                      <a:lnTo>
                        <a:pt x="232" y="494"/>
                      </a:lnTo>
                      <a:lnTo>
                        <a:pt x="265" y="478"/>
                      </a:lnTo>
                      <a:lnTo>
                        <a:pt x="269" y="476"/>
                      </a:lnTo>
                      <a:lnTo>
                        <a:pt x="300" y="457"/>
                      </a:lnTo>
                      <a:lnTo>
                        <a:pt x="328" y="437"/>
                      </a:lnTo>
                      <a:lnTo>
                        <a:pt x="354" y="415"/>
                      </a:lnTo>
                      <a:lnTo>
                        <a:pt x="376" y="392"/>
                      </a:lnTo>
                      <a:lnTo>
                        <a:pt x="396" y="368"/>
                      </a:lnTo>
                      <a:lnTo>
                        <a:pt x="399" y="364"/>
                      </a:lnTo>
                      <a:lnTo>
                        <a:pt x="414" y="340"/>
                      </a:lnTo>
                      <a:lnTo>
                        <a:pt x="426" y="315"/>
                      </a:lnTo>
                      <a:lnTo>
                        <a:pt x="433" y="289"/>
                      </a:lnTo>
                      <a:lnTo>
                        <a:pt x="434" y="285"/>
                      </a:lnTo>
                      <a:lnTo>
                        <a:pt x="436" y="272"/>
                      </a:lnTo>
                      <a:lnTo>
                        <a:pt x="436" y="259"/>
                      </a:lnTo>
                      <a:lnTo>
                        <a:pt x="437" y="240"/>
                      </a:lnTo>
                      <a:lnTo>
                        <a:pt x="440" y="222"/>
                      </a:lnTo>
                      <a:lnTo>
                        <a:pt x="426" y="222"/>
                      </a:lnTo>
                      <a:lnTo>
                        <a:pt x="438" y="226"/>
                      </a:lnTo>
                      <a:lnTo>
                        <a:pt x="443" y="207"/>
                      </a:lnTo>
                      <a:lnTo>
                        <a:pt x="450" y="189"/>
                      </a:lnTo>
                      <a:lnTo>
                        <a:pt x="457" y="171"/>
                      </a:lnTo>
                      <a:lnTo>
                        <a:pt x="467" y="153"/>
                      </a:lnTo>
                      <a:lnTo>
                        <a:pt x="477" y="136"/>
                      </a:lnTo>
                      <a:lnTo>
                        <a:pt x="490" y="120"/>
                      </a:lnTo>
                      <a:lnTo>
                        <a:pt x="477" y="114"/>
                      </a:lnTo>
                      <a:lnTo>
                        <a:pt x="487" y="124"/>
                      </a:lnTo>
                      <a:lnTo>
                        <a:pt x="501" y="107"/>
                      </a:lnTo>
                      <a:lnTo>
                        <a:pt x="515" y="91"/>
                      </a:lnTo>
                      <a:lnTo>
                        <a:pt x="547" y="63"/>
                      </a:lnTo>
                      <a:lnTo>
                        <a:pt x="564" y="51"/>
                      </a:lnTo>
                      <a:lnTo>
                        <a:pt x="583" y="39"/>
                      </a:lnTo>
                      <a:lnTo>
                        <a:pt x="572" y="30"/>
                      </a:lnTo>
                      <a:lnTo>
                        <a:pt x="578" y="41"/>
                      </a:lnTo>
                      <a:lnTo>
                        <a:pt x="597" y="31"/>
                      </a:lnTo>
                      <a:lnTo>
                        <a:pt x="618" y="22"/>
                      </a:lnTo>
                      <a:lnTo>
                        <a:pt x="605" y="0"/>
                      </a:lnTo>
                      <a:lnTo>
                        <a:pt x="587" y="8"/>
                      </a:lnTo>
                      <a:lnTo>
                        <a:pt x="568" y="19"/>
                      </a:lnTo>
                      <a:lnTo>
                        <a:pt x="563" y="22"/>
                      </a:lnTo>
                      <a:lnTo>
                        <a:pt x="544" y="33"/>
                      </a:lnTo>
                      <a:lnTo>
                        <a:pt x="527" y="46"/>
                      </a:lnTo>
                      <a:lnTo>
                        <a:pt x="495" y="74"/>
                      </a:lnTo>
                      <a:lnTo>
                        <a:pt x="481" y="89"/>
                      </a:lnTo>
                      <a:lnTo>
                        <a:pt x="467" y="106"/>
                      </a:lnTo>
                      <a:lnTo>
                        <a:pt x="464" y="110"/>
                      </a:lnTo>
                      <a:lnTo>
                        <a:pt x="451" y="127"/>
                      </a:lnTo>
                      <a:lnTo>
                        <a:pt x="441" y="143"/>
                      </a:lnTo>
                      <a:lnTo>
                        <a:pt x="431" y="161"/>
                      </a:lnTo>
                      <a:lnTo>
                        <a:pt x="424" y="180"/>
                      </a:lnTo>
                      <a:lnTo>
                        <a:pt x="417" y="198"/>
                      </a:lnTo>
                      <a:lnTo>
                        <a:pt x="413" y="216"/>
                      </a:lnTo>
                      <a:lnTo>
                        <a:pt x="411" y="222"/>
                      </a:lnTo>
                      <a:lnTo>
                        <a:pt x="411" y="222"/>
                      </a:lnTo>
                      <a:lnTo>
                        <a:pt x="409" y="240"/>
                      </a:lnTo>
                      <a:lnTo>
                        <a:pt x="408" y="259"/>
                      </a:lnTo>
                      <a:lnTo>
                        <a:pt x="408" y="272"/>
                      </a:lnTo>
                      <a:lnTo>
                        <a:pt x="406" y="285"/>
                      </a:lnTo>
                      <a:lnTo>
                        <a:pt x="420" y="285"/>
                      </a:lnTo>
                      <a:lnTo>
                        <a:pt x="407" y="280"/>
                      </a:lnTo>
                      <a:lnTo>
                        <a:pt x="400" y="306"/>
                      </a:lnTo>
                      <a:lnTo>
                        <a:pt x="388" y="331"/>
                      </a:lnTo>
                      <a:lnTo>
                        <a:pt x="373" y="355"/>
                      </a:lnTo>
                      <a:lnTo>
                        <a:pt x="386" y="360"/>
                      </a:lnTo>
                      <a:lnTo>
                        <a:pt x="376" y="351"/>
                      </a:lnTo>
                      <a:lnTo>
                        <a:pt x="356" y="375"/>
                      </a:lnTo>
                      <a:lnTo>
                        <a:pt x="334" y="398"/>
                      </a:lnTo>
                      <a:lnTo>
                        <a:pt x="308" y="419"/>
                      </a:lnTo>
                      <a:lnTo>
                        <a:pt x="280" y="439"/>
                      </a:lnTo>
                      <a:lnTo>
                        <a:pt x="249" y="458"/>
                      </a:lnTo>
                      <a:lnTo>
                        <a:pt x="259" y="466"/>
                      </a:lnTo>
                      <a:lnTo>
                        <a:pt x="254" y="455"/>
                      </a:lnTo>
                      <a:lnTo>
                        <a:pt x="221" y="471"/>
                      </a:lnTo>
                      <a:lnTo>
                        <a:pt x="186" y="486"/>
                      </a:lnTo>
                      <a:lnTo>
                        <a:pt x="149" y="499"/>
                      </a:lnTo>
                      <a:lnTo>
                        <a:pt x="112" y="509"/>
                      </a:lnTo>
                      <a:lnTo>
                        <a:pt x="73" y="516"/>
                      </a:lnTo>
                      <a:lnTo>
                        <a:pt x="79" y="528"/>
                      </a:lnTo>
                      <a:lnTo>
                        <a:pt x="79" y="515"/>
                      </a:lnTo>
                      <a:lnTo>
                        <a:pt x="40" y="520"/>
                      </a:lnTo>
                      <a:lnTo>
                        <a:pt x="0" y="5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5" name="Freeform 55"/>
                <p:cNvSpPr>
                  <a:spLocks/>
                </p:cNvSpPr>
                <p:nvPr/>
              </p:nvSpPr>
              <p:spPr bwMode="auto">
                <a:xfrm>
                  <a:off x="1542" y="1382"/>
                  <a:ext cx="27" cy="22"/>
                </a:xfrm>
                <a:custGeom>
                  <a:avLst/>
                  <a:gdLst/>
                  <a:ahLst/>
                  <a:cxnLst>
                    <a:cxn ang="0">
                      <a:pos x="29" y="109"/>
                    </a:cxn>
                    <a:cxn ang="0">
                      <a:pos x="137" y="28"/>
                    </a:cxn>
                    <a:cxn ang="0">
                      <a:pos x="0" y="0"/>
                    </a:cxn>
                    <a:cxn ang="0">
                      <a:pos x="29" y="109"/>
                    </a:cxn>
                  </a:cxnLst>
                  <a:rect l="0" t="0" r="r" b="b"/>
                  <a:pathLst>
                    <a:path w="137" h="109">
                      <a:moveTo>
                        <a:pt x="29" y="109"/>
                      </a:moveTo>
                      <a:lnTo>
                        <a:pt x="137" y="28"/>
                      </a:lnTo>
                      <a:lnTo>
                        <a:pt x="0" y="0"/>
                      </a:lnTo>
                      <a:lnTo>
                        <a:pt x="29" y="10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" name="Group 59"/>
              <p:cNvGrpSpPr>
                <a:grpSpLocks/>
              </p:cNvGrpSpPr>
              <p:nvPr/>
            </p:nvGrpSpPr>
            <p:grpSpPr bwMode="auto">
              <a:xfrm>
                <a:off x="2330450" y="2289188"/>
                <a:ext cx="233363" cy="187326"/>
                <a:chOff x="1468" y="1442"/>
                <a:chExt cx="147" cy="118"/>
              </a:xfrm>
            </p:grpSpPr>
            <p:sp>
              <p:nvSpPr>
                <p:cNvPr id="212" name="Freeform 57"/>
                <p:cNvSpPr>
                  <a:spLocks/>
                </p:cNvSpPr>
                <p:nvPr/>
              </p:nvSpPr>
              <p:spPr bwMode="auto">
                <a:xfrm>
                  <a:off x="1468" y="1451"/>
                  <a:ext cx="124" cy="109"/>
                </a:xfrm>
                <a:custGeom>
                  <a:avLst/>
                  <a:gdLst/>
                  <a:ahLst/>
                  <a:cxnLst>
                    <a:cxn ang="0">
                      <a:pos x="0" y="546"/>
                    </a:cxn>
                    <a:cxn ang="0">
                      <a:pos x="79" y="540"/>
                    </a:cxn>
                    <a:cxn ang="0">
                      <a:pos x="122" y="532"/>
                    </a:cxn>
                    <a:cxn ang="0">
                      <a:pos x="196" y="509"/>
                    </a:cxn>
                    <a:cxn ang="0">
                      <a:pos x="264" y="478"/>
                    </a:cxn>
                    <a:cxn ang="0">
                      <a:pos x="299" y="457"/>
                    </a:cxn>
                    <a:cxn ang="0">
                      <a:pos x="353" y="415"/>
                    </a:cxn>
                    <a:cxn ang="0">
                      <a:pos x="396" y="368"/>
                    </a:cxn>
                    <a:cxn ang="0">
                      <a:pos x="413" y="340"/>
                    </a:cxn>
                    <a:cxn ang="0">
                      <a:pos x="432" y="289"/>
                    </a:cxn>
                    <a:cxn ang="0">
                      <a:pos x="436" y="271"/>
                    </a:cxn>
                    <a:cxn ang="0">
                      <a:pos x="437" y="240"/>
                    </a:cxn>
                    <a:cxn ang="0">
                      <a:pos x="425" y="221"/>
                    </a:cxn>
                    <a:cxn ang="0">
                      <a:pos x="443" y="207"/>
                    </a:cxn>
                    <a:cxn ang="0">
                      <a:pos x="457" y="170"/>
                    </a:cxn>
                    <a:cxn ang="0">
                      <a:pos x="477" y="136"/>
                    </a:cxn>
                    <a:cxn ang="0">
                      <a:pos x="477" y="114"/>
                    </a:cxn>
                    <a:cxn ang="0">
                      <a:pos x="500" y="107"/>
                    </a:cxn>
                    <a:cxn ang="0">
                      <a:pos x="546" y="63"/>
                    </a:cxn>
                    <a:cxn ang="0">
                      <a:pos x="583" y="39"/>
                    </a:cxn>
                    <a:cxn ang="0">
                      <a:pos x="578" y="41"/>
                    </a:cxn>
                    <a:cxn ang="0">
                      <a:pos x="618" y="22"/>
                    </a:cxn>
                    <a:cxn ang="0">
                      <a:pos x="586" y="8"/>
                    </a:cxn>
                    <a:cxn ang="0">
                      <a:pos x="563" y="22"/>
                    </a:cxn>
                    <a:cxn ang="0">
                      <a:pos x="526" y="45"/>
                    </a:cxn>
                    <a:cxn ang="0">
                      <a:pos x="480" y="89"/>
                    </a:cxn>
                    <a:cxn ang="0">
                      <a:pos x="464" y="110"/>
                    </a:cxn>
                    <a:cxn ang="0">
                      <a:pos x="440" y="143"/>
                    </a:cxn>
                    <a:cxn ang="0">
                      <a:pos x="424" y="180"/>
                    </a:cxn>
                    <a:cxn ang="0">
                      <a:pos x="412" y="216"/>
                    </a:cxn>
                    <a:cxn ang="0">
                      <a:pos x="411" y="221"/>
                    </a:cxn>
                    <a:cxn ang="0">
                      <a:pos x="408" y="259"/>
                    </a:cxn>
                    <a:cxn ang="0">
                      <a:pos x="405" y="285"/>
                    </a:cxn>
                    <a:cxn ang="0">
                      <a:pos x="406" y="280"/>
                    </a:cxn>
                    <a:cxn ang="0">
                      <a:pos x="388" y="331"/>
                    </a:cxn>
                    <a:cxn ang="0">
                      <a:pos x="385" y="360"/>
                    </a:cxn>
                    <a:cxn ang="0">
                      <a:pos x="356" y="374"/>
                    </a:cxn>
                    <a:cxn ang="0">
                      <a:pos x="308" y="419"/>
                    </a:cxn>
                    <a:cxn ang="0">
                      <a:pos x="249" y="458"/>
                    </a:cxn>
                    <a:cxn ang="0">
                      <a:pos x="254" y="455"/>
                    </a:cxn>
                    <a:cxn ang="0">
                      <a:pos x="185" y="486"/>
                    </a:cxn>
                    <a:cxn ang="0">
                      <a:pos x="111" y="509"/>
                    </a:cxn>
                    <a:cxn ang="0">
                      <a:pos x="79" y="528"/>
                    </a:cxn>
                    <a:cxn ang="0">
                      <a:pos x="40" y="520"/>
                    </a:cxn>
                  </a:cxnLst>
                  <a:rect l="0" t="0" r="r" b="b"/>
                  <a:pathLst>
                    <a:path w="618" h="546">
                      <a:moveTo>
                        <a:pt x="0" y="521"/>
                      </a:moveTo>
                      <a:lnTo>
                        <a:pt x="0" y="546"/>
                      </a:lnTo>
                      <a:lnTo>
                        <a:pt x="40" y="545"/>
                      </a:lnTo>
                      <a:lnTo>
                        <a:pt x="79" y="540"/>
                      </a:lnTo>
                      <a:lnTo>
                        <a:pt x="83" y="539"/>
                      </a:lnTo>
                      <a:lnTo>
                        <a:pt x="122" y="532"/>
                      </a:lnTo>
                      <a:lnTo>
                        <a:pt x="160" y="521"/>
                      </a:lnTo>
                      <a:lnTo>
                        <a:pt x="196" y="509"/>
                      </a:lnTo>
                      <a:lnTo>
                        <a:pt x="231" y="494"/>
                      </a:lnTo>
                      <a:lnTo>
                        <a:pt x="264" y="478"/>
                      </a:lnTo>
                      <a:lnTo>
                        <a:pt x="269" y="475"/>
                      </a:lnTo>
                      <a:lnTo>
                        <a:pt x="299" y="457"/>
                      </a:lnTo>
                      <a:lnTo>
                        <a:pt x="328" y="437"/>
                      </a:lnTo>
                      <a:lnTo>
                        <a:pt x="353" y="415"/>
                      </a:lnTo>
                      <a:lnTo>
                        <a:pt x="376" y="392"/>
                      </a:lnTo>
                      <a:lnTo>
                        <a:pt x="396" y="368"/>
                      </a:lnTo>
                      <a:lnTo>
                        <a:pt x="398" y="364"/>
                      </a:lnTo>
                      <a:lnTo>
                        <a:pt x="413" y="340"/>
                      </a:lnTo>
                      <a:lnTo>
                        <a:pt x="425" y="315"/>
                      </a:lnTo>
                      <a:lnTo>
                        <a:pt x="432" y="289"/>
                      </a:lnTo>
                      <a:lnTo>
                        <a:pt x="433" y="285"/>
                      </a:lnTo>
                      <a:lnTo>
                        <a:pt x="436" y="271"/>
                      </a:lnTo>
                      <a:lnTo>
                        <a:pt x="436" y="259"/>
                      </a:lnTo>
                      <a:lnTo>
                        <a:pt x="437" y="240"/>
                      </a:lnTo>
                      <a:lnTo>
                        <a:pt x="439" y="221"/>
                      </a:lnTo>
                      <a:lnTo>
                        <a:pt x="425" y="221"/>
                      </a:lnTo>
                      <a:lnTo>
                        <a:pt x="438" y="226"/>
                      </a:lnTo>
                      <a:lnTo>
                        <a:pt x="443" y="207"/>
                      </a:lnTo>
                      <a:lnTo>
                        <a:pt x="450" y="189"/>
                      </a:lnTo>
                      <a:lnTo>
                        <a:pt x="457" y="170"/>
                      </a:lnTo>
                      <a:lnTo>
                        <a:pt x="466" y="153"/>
                      </a:lnTo>
                      <a:lnTo>
                        <a:pt x="477" y="136"/>
                      </a:lnTo>
                      <a:lnTo>
                        <a:pt x="490" y="119"/>
                      </a:lnTo>
                      <a:lnTo>
                        <a:pt x="477" y="114"/>
                      </a:lnTo>
                      <a:lnTo>
                        <a:pt x="486" y="124"/>
                      </a:lnTo>
                      <a:lnTo>
                        <a:pt x="500" y="107"/>
                      </a:lnTo>
                      <a:lnTo>
                        <a:pt x="514" y="91"/>
                      </a:lnTo>
                      <a:lnTo>
                        <a:pt x="546" y="63"/>
                      </a:lnTo>
                      <a:lnTo>
                        <a:pt x="564" y="51"/>
                      </a:lnTo>
                      <a:lnTo>
                        <a:pt x="583" y="39"/>
                      </a:lnTo>
                      <a:lnTo>
                        <a:pt x="572" y="30"/>
                      </a:lnTo>
                      <a:lnTo>
                        <a:pt x="578" y="41"/>
                      </a:lnTo>
                      <a:lnTo>
                        <a:pt x="597" y="31"/>
                      </a:lnTo>
                      <a:lnTo>
                        <a:pt x="618" y="22"/>
                      </a:lnTo>
                      <a:lnTo>
                        <a:pt x="605" y="0"/>
                      </a:lnTo>
                      <a:lnTo>
                        <a:pt x="586" y="8"/>
                      </a:lnTo>
                      <a:lnTo>
                        <a:pt x="567" y="18"/>
                      </a:lnTo>
                      <a:lnTo>
                        <a:pt x="563" y="22"/>
                      </a:lnTo>
                      <a:lnTo>
                        <a:pt x="544" y="33"/>
                      </a:lnTo>
                      <a:lnTo>
                        <a:pt x="526" y="45"/>
                      </a:lnTo>
                      <a:lnTo>
                        <a:pt x="494" y="74"/>
                      </a:lnTo>
                      <a:lnTo>
                        <a:pt x="480" y="89"/>
                      </a:lnTo>
                      <a:lnTo>
                        <a:pt x="466" y="106"/>
                      </a:lnTo>
                      <a:lnTo>
                        <a:pt x="464" y="110"/>
                      </a:lnTo>
                      <a:lnTo>
                        <a:pt x="451" y="127"/>
                      </a:lnTo>
                      <a:lnTo>
                        <a:pt x="440" y="143"/>
                      </a:lnTo>
                      <a:lnTo>
                        <a:pt x="431" y="161"/>
                      </a:lnTo>
                      <a:lnTo>
                        <a:pt x="424" y="180"/>
                      </a:lnTo>
                      <a:lnTo>
                        <a:pt x="417" y="197"/>
                      </a:lnTo>
                      <a:lnTo>
                        <a:pt x="412" y="216"/>
                      </a:lnTo>
                      <a:lnTo>
                        <a:pt x="411" y="221"/>
                      </a:lnTo>
                      <a:lnTo>
                        <a:pt x="411" y="221"/>
                      </a:lnTo>
                      <a:lnTo>
                        <a:pt x="409" y="240"/>
                      </a:lnTo>
                      <a:lnTo>
                        <a:pt x="408" y="259"/>
                      </a:lnTo>
                      <a:lnTo>
                        <a:pt x="408" y="271"/>
                      </a:lnTo>
                      <a:lnTo>
                        <a:pt x="405" y="285"/>
                      </a:lnTo>
                      <a:lnTo>
                        <a:pt x="419" y="285"/>
                      </a:lnTo>
                      <a:lnTo>
                        <a:pt x="406" y="280"/>
                      </a:lnTo>
                      <a:lnTo>
                        <a:pt x="399" y="306"/>
                      </a:lnTo>
                      <a:lnTo>
                        <a:pt x="388" y="331"/>
                      </a:lnTo>
                      <a:lnTo>
                        <a:pt x="372" y="355"/>
                      </a:lnTo>
                      <a:lnTo>
                        <a:pt x="385" y="360"/>
                      </a:lnTo>
                      <a:lnTo>
                        <a:pt x="376" y="351"/>
                      </a:lnTo>
                      <a:lnTo>
                        <a:pt x="356" y="374"/>
                      </a:lnTo>
                      <a:lnTo>
                        <a:pt x="333" y="397"/>
                      </a:lnTo>
                      <a:lnTo>
                        <a:pt x="308" y="419"/>
                      </a:lnTo>
                      <a:lnTo>
                        <a:pt x="279" y="439"/>
                      </a:lnTo>
                      <a:lnTo>
                        <a:pt x="249" y="458"/>
                      </a:lnTo>
                      <a:lnTo>
                        <a:pt x="258" y="466"/>
                      </a:lnTo>
                      <a:lnTo>
                        <a:pt x="254" y="455"/>
                      </a:lnTo>
                      <a:lnTo>
                        <a:pt x="221" y="471"/>
                      </a:lnTo>
                      <a:lnTo>
                        <a:pt x="185" y="486"/>
                      </a:lnTo>
                      <a:lnTo>
                        <a:pt x="149" y="498"/>
                      </a:lnTo>
                      <a:lnTo>
                        <a:pt x="111" y="509"/>
                      </a:lnTo>
                      <a:lnTo>
                        <a:pt x="73" y="516"/>
                      </a:lnTo>
                      <a:lnTo>
                        <a:pt x="79" y="528"/>
                      </a:lnTo>
                      <a:lnTo>
                        <a:pt x="79" y="515"/>
                      </a:lnTo>
                      <a:lnTo>
                        <a:pt x="40" y="520"/>
                      </a:lnTo>
                      <a:lnTo>
                        <a:pt x="0" y="5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3" name="Freeform 58"/>
                <p:cNvSpPr>
                  <a:spLocks/>
                </p:cNvSpPr>
                <p:nvPr/>
              </p:nvSpPr>
              <p:spPr bwMode="auto">
                <a:xfrm>
                  <a:off x="1587" y="1442"/>
                  <a:ext cx="28" cy="22"/>
                </a:xfrm>
                <a:custGeom>
                  <a:avLst/>
                  <a:gdLst/>
                  <a:ahLst/>
                  <a:cxnLst>
                    <a:cxn ang="0">
                      <a:pos x="29" y="109"/>
                    </a:cxn>
                    <a:cxn ang="0">
                      <a:pos x="137" y="28"/>
                    </a:cxn>
                    <a:cxn ang="0">
                      <a:pos x="0" y="0"/>
                    </a:cxn>
                    <a:cxn ang="0">
                      <a:pos x="29" y="109"/>
                    </a:cxn>
                  </a:cxnLst>
                  <a:rect l="0" t="0" r="r" b="b"/>
                  <a:pathLst>
                    <a:path w="137" h="109">
                      <a:moveTo>
                        <a:pt x="29" y="109"/>
                      </a:moveTo>
                      <a:lnTo>
                        <a:pt x="137" y="28"/>
                      </a:lnTo>
                      <a:lnTo>
                        <a:pt x="0" y="0"/>
                      </a:lnTo>
                      <a:lnTo>
                        <a:pt x="29" y="10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60" name="Freeform 60"/>
              <p:cNvSpPr>
                <a:spLocks/>
              </p:cNvSpPr>
              <p:nvPr/>
            </p:nvSpPr>
            <p:spPr bwMode="auto">
              <a:xfrm>
                <a:off x="1206500" y="2390776"/>
                <a:ext cx="282575" cy="503238"/>
              </a:xfrm>
              <a:custGeom>
                <a:avLst/>
                <a:gdLst/>
                <a:ahLst/>
                <a:cxnLst>
                  <a:cxn ang="0">
                    <a:pos x="100" y="37"/>
                  </a:cxn>
                  <a:cxn ang="0">
                    <a:pos x="186" y="69"/>
                  </a:cxn>
                  <a:cxn ang="0">
                    <a:pos x="221" y="95"/>
                  </a:cxn>
                  <a:cxn ang="0">
                    <a:pos x="196" y="146"/>
                  </a:cxn>
                  <a:cxn ang="0">
                    <a:pos x="139" y="280"/>
                  </a:cxn>
                  <a:cxn ang="0">
                    <a:pos x="160" y="340"/>
                  </a:cxn>
                  <a:cxn ang="0">
                    <a:pos x="264" y="366"/>
                  </a:cxn>
                  <a:cxn ang="0">
                    <a:pos x="351" y="386"/>
                  </a:cxn>
                  <a:cxn ang="0">
                    <a:pos x="360" y="404"/>
                  </a:cxn>
                  <a:cxn ang="0">
                    <a:pos x="353" y="431"/>
                  </a:cxn>
                  <a:cxn ang="0">
                    <a:pos x="284" y="562"/>
                  </a:cxn>
                  <a:cxn ang="0">
                    <a:pos x="294" y="618"/>
                  </a:cxn>
                  <a:cxn ang="0">
                    <a:pos x="406" y="659"/>
                  </a:cxn>
                  <a:cxn ang="0">
                    <a:pos x="497" y="687"/>
                  </a:cxn>
                  <a:cxn ang="0">
                    <a:pos x="513" y="704"/>
                  </a:cxn>
                  <a:cxn ang="0">
                    <a:pos x="493" y="766"/>
                  </a:cxn>
                  <a:cxn ang="0">
                    <a:pos x="434" y="884"/>
                  </a:cxn>
                  <a:cxn ang="0">
                    <a:pos x="460" y="930"/>
                  </a:cxn>
                  <a:cxn ang="0">
                    <a:pos x="594" y="960"/>
                  </a:cxn>
                  <a:cxn ang="0">
                    <a:pos x="651" y="965"/>
                  </a:cxn>
                  <a:cxn ang="0">
                    <a:pos x="669" y="989"/>
                  </a:cxn>
                  <a:cxn ang="0">
                    <a:pos x="643" y="1036"/>
                  </a:cxn>
                  <a:cxn ang="0">
                    <a:pos x="579" y="1166"/>
                  </a:cxn>
                  <a:cxn ang="0">
                    <a:pos x="599" y="1213"/>
                  </a:cxn>
                  <a:cxn ang="0">
                    <a:pos x="696" y="1228"/>
                  </a:cxn>
                  <a:cxn ang="0">
                    <a:pos x="779" y="1242"/>
                  </a:cxn>
                  <a:cxn ang="0">
                    <a:pos x="791" y="1262"/>
                  </a:cxn>
                  <a:cxn ang="0">
                    <a:pos x="788" y="1294"/>
                  </a:cxn>
                  <a:cxn ang="0">
                    <a:pos x="736" y="1451"/>
                  </a:cxn>
                  <a:cxn ang="0">
                    <a:pos x="743" y="1519"/>
                  </a:cxn>
                  <a:cxn ang="0">
                    <a:pos x="829" y="1571"/>
                  </a:cxn>
                  <a:cxn ang="0">
                    <a:pos x="884" y="1563"/>
                  </a:cxn>
                  <a:cxn ang="0">
                    <a:pos x="790" y="1542"/>
                  </a:cxn>
                  <a:cxn ang="0">
                    <a:pos x="763" y="1500"/>
                  </a:cxn>
                  <a:cxn ang="0">
                    <a:pos x="749" y="1455"/>
                  </a:cxn>
                  <a:cxn ang="0">
                    <a:pos x="810" y="1320"/>
                  </a:cxn>
                  <a:cxn ang="0">
                    <a:pos x="817" y="1252"/>
                  </a:cxn>
                  <a:cxn ang="0">
                    <a:pos x="765" y="1210"/>
                  </a:cxn>
                  <a:cxn ang="0">
                    <a:pos x="631" y="1198"/>
                  </a:cxn>
                  <a:cxn ang="0">
                    <a:pos x="609" y="1190"/>
                  </a:cxn>
                  <a:cxn ang="0">
                    <a:pos x="606" y="1171"/>
                  </a:cxn>
                  <a:cxn ang="0">
                    <a:pos x="643" y="1091"/>
                  </a:cxn>
                  <a:cxn ang="0">
                    <a:pos x="683" y="1000"/>
                  </a:cxn>
                  <a:cxn ang="0">
                    <a:pos x="657" y="953"/>
                  </a:cxn>
                  <a:cxn ang="0">
                    <a:pos x="523" y="924"/>
                  </a:cxn>
                  <a:cxn ang="0">
                    <a:pos x="466" y="919"/>
                  </a:cxn>
                  <a:cxn ang="0">
                    <a:pos x="448" y="895"/>
                  </a:cxn>
                  <a:cxn ang="0">
                    <a:pos x="475" y="849"/>
                  </a:cxn>
                  <a:cxn ang="0">
                    <a:pos x="539" y="728"/>
                  </a:cxn>
                  <a:cxn ang="0">
                    <a:pos x="527" y="676"/>
                  </a:cxn>
                  <a:cxn ang="0">
                    <a:pos x="416" y="636"/>
                  </a:cxn>
                  <a:cxn ang="0">
                    <a:pos x="324" y="608"/>
                  </a:cxn>
                  <a:cxn ang="0">
                    <a:pos x="308" y="590"/>
                  </a:cxn>
                  <a:cxn ang="0">
                    <a:pos x="328" y="528"/>
                  </a:cxn>
                  <a:cxn ang="0">
                    <a:pos x="387" y="410"/>
                  </a:cxn>
                  <a:cxn ang="0">
                    <a:pos x="366" y="366"/>
                  </a:cxn>
                  <a:cxn ang="0">
                    <a:pos x="264" y="341"/>
                  </a:cxn>
                  <a:cxn ang="0">
                    <a:pos x="176" y="319"/>
                  </a:cxn>
                  <a:cxn ang="0">
                    <a:pos x="164" y="300"/>
                  </a:cxn>
                  <a:cxn ang="0">
                    <a:pos x="170" y="269"/>
                  </a:cxn>
                  <a:cxn ang="0">
                    <a:pos x="232" y="126"/>
                  </a:cxn>
                  <a:cxn ang="0">
                    <a:pos x="225" y="71"/>
                  </a:cxn>
                  <a:cxn ang="0">
                    <a:pos x="168" y="31"/>
                  </a:cxn>
                </a:cxnLst>
                <a:rect l="0" t="0" r="r" b="b"/>
                <a:pathLst>
                  <a:path w="892" h="1587">
                    <a:moveTo>
                      <a:pt x="4" y="0"/>
                    </a:moveTo>
                    <a:lnTo>
                      <a:pt x="0" y="24"/>
                    </a:lnTo>
                    <a:lnTo>
                      <a:pt x="37" y="28"/>
                    </a:lnTo>
                    <a:lnTo>
                      <a:pt x="72" y="33"/>
                    </a:lnTo>
                    <a:lnTo>
                      <a:pt x="105" y="38"/>
                    </a:lnTo>
                    <a:lnTo>
                      <a:pt x="105" y="26"/>
                    </a:lnTo>
                    <a:lnTo>
                      <a:pt x="100" y="37"/>
                    </a:lnTo>
                    <a:lnTo>
                      <a:pt x="131" y="44"/>
                    </a:lnTo>
                    <a:lnTo>
                      <a:pt x="158" y="54"/>
                    </a:lnTo>
                    <a:lnTo>
                      <a:pt x="170" y="59"/>
                    </a:lnTo>
                    <a:lnTo>
                      <a:pt x="181" y="65"/>
                    </a:lnTo>
                    <a:lnTo>
                      <a:pt x="186" y="54"/>
                    </a:lnTo>
                    <a:lnTo>
                      <a:pt x="177" y="62"/>
                    </a:lnTo>
                    <a:lnTo>
                      <a:pt x="186" y="69"/>
                    </a:lnTo>
                    <a:lnTo>
                      <a:pt x="196" y="77"/>
                    </a:lnTo>
                    <a:lnTo>
                      <a:pt x="203" y="85"/>
                    </a:lnTo>
                    <a:lnTo>
                      <a:pt x="212" y="76"/>
                    </a:lnTo>
                    <a:lnTo>
                      <a:pt x="199" y="81"/>
                    </a:lnTo>
                    <a:lnTo>
                      <a:pt x="205" y="90"/>
                    </a:lnTo>
                    <a:lnTo>
                      <a:pt x="208" y="101"/>
                    </a:lnTo>
                    <a:lnTo>
                      <a:pt x="221" y="95"/>
                    </a:lnTo>
                    <a:lnTo>
                      <a:pt x="207" y="95"/>
                    </a:lnTo>
                    <a:lnTo>
                      <a:pt x="207" y="108"/>
                    </a:lnTo>
                    <a:lnTo>
                      <a:pt x="205" y="120"/>
                    </a:lnTo>
                    <a:lnTo>
                      <a:pt x="219" y="120"/>
                    </a:lnTo>
                    <a:lnTo>
                      <a:pt x="206" y="116"/>
                    </a:lnTo>
                    <a:lnTo>
                      <a:pt x="201" y="131"/>
                    </a:lnTo>
                    <a:lnTo>
                      <a:pt x="196" y="146"/>
                    </a:lnTo>
                    <a:lnTo>
                      <a:pt x="188" y="162"/>
                    </a:lnTo>
                    <a:lnTo>
                      <a:pt x="173" y="195"/>
                    </a:lnTo>
                    <a:lnTo>
                      <a:pt x="157" y="229"/>
                    </a:lnTo>
                    <a:lnTo>
                      <a:pt x="150" y="244"/>
                    </a:lnTo>
                    <a:lnTo>
                      <a:pt x="144" y="260"/>
                    </a:lnTo>
                    <a:lnTo>
                      <a:pt x="140" y="274"/>
                    </a:lnTo>
                    <a:lnTo>
                      <a:pt x="139" y="280"/>
                    </a:lnTo>
                    <a:lnTo>
                      <a:pt x="137" y="292"/>
                    </a:lnTo>
                    <a:lnTo>
                      <a:pt x="137" y="305"/>
                    </a:lnTo>
                    <a:lnTo>
                      <a:pt x="138" y="310"/>
                    </a:lnTo>
                    <a:lnTo>
                      <a:pt x="141" y="320"/>
                    </a:lnTo>
                    <a:lnTo>
                      <a:pt x="149" y="329"/>
                    </a:lnTo>
                    <a:lnTo>
                      <a:pt x="151" y="333"/>
                    </a:lnTo>
                    <a:lnTo>
                      <a:pt x="160" y="340"/>
                    </a:lnTo>
                    <a:lnTo>
                      <a:pt x="165" y="342"/>
                    </a:lnTo>
                    <a:lnTo>
                      <a:pt x="177" y="348"/>
                    </a:lnTo>
                    <a:lnTo>
                      <a:pt x="191" y="353"/>
                    </a:lnTo>
                    <a:lnTo>
                      <a:pt x="206" y="357"/>
                    </a:lnTo>
                    <a:lnTo>
                      <a:pt x="223" y="360"/>
                    </a:lnTo>
                    <a:lnTo>
                      <a:pt x="228" y="361"/>
                    </a:lnTo>
                    <a:lnTo>
                      <a:pt x="264" y="366"/>
                    </a:lnTo>
                    <a:lnTo>
                      <a:pt x="299" y="371"/>
                    </a:lnTo>
                    <a:lnTo>
                      <a:pt x="315" y="373"/>
                    </a:lnTo>
                    <a:lnTo>
                      <a:pt x="315" y="361"/>
                    </a:lnTo>
                    <a:lnTo>
                      <a:pt x="309" y="372"/>
                    </a:lnTo>
                    <a:lnTo>
                      <a:pt x="325" y="376"/>
                    </a:lnTo>
                    <a:lnTo>
                      <a:pt x="339" y="381"/>
                    </a:lnTo>
                    <a:lnTo>
                      <a:pt x="351" y="386"/>
                    </a:lnTo>
                    <a:lnTo>
                      <a:pt x="355" y="374"/>
                    </a:lnTo>
                    <a:lnTo>
                      <a:pt x="346" y="384"/>
                    </a:lnTo>
                    <a:lnTo>
                      <a:pt x="354" y="390"/>
                    </a:lnTo>
                    <a:lnTo>
                      <a:pt x="365" y="381"/>
                    </a:lnTo>
                    <a:lnTo>
                      <a:pt x="352" y="386"/>
                    </a:lnTo>
                    <a:lnTo>
                      <a:pt x="358" y="394"/>
                    </a:lnTo>
                    <a:lnTo>
                      <a:pt x="360" y="404"/>
                    </a:lnTo>
                    <a:lnTo>
                      <a:pt x="373" y="398"/>
                    </a:lnTo>
                    <a:lnTo>
                      <a:pt x="359" y="398"/>
                    </a:lnTo>
                    <a:lnTo>
                      <a:pt x="359" y="410"/>
                    </a:lnTo>
                    <a:lnTo>
                      <a:pt x="373" y="410"/>
                    </a:lnTo>
                    <a:lnTo>
                      <a:pt x="360" y="405"/>
                    </a:lnTo>
                    <a:lnTo>
                      <a:pt x="358" y="417"/>
                    </a:lnTo>
                    <a:lnTo>
                      <a:pt x="353" y="431"/>
                    </a:lnTo>
                    <a:lnTo>
                      <a:pt x="346" y="444"/>
                    </a:lnTo>
                    <a:lnTo>
                      <a:pt x="338" y="459"/>
                    </a:lnTo>
                    <a:lnTo>
                      <a:pt x="320" y="489"/>
                    </a:lnTo>
                    <a:lnTo>
                      <a:pt x="302" y="519"/>
                    </a:lnTo>
                    <a:lnTo>
                      <a:pt x="295" y="534"/>
                    </a:lnTo>
                    <a:lnTo>
                      <a:pt x="288" y="548"/>
                    </a:lnTo>
                    <a:lnTo>
                      <a:pt x="284" y="562"/>
                    </a:lnTo>
                    <a:lnTo>
                      <a:pt x="282" y="566"/>
                    </a:lnTo>
                    <a:lnTo>
                      <a:pt x="280" y="578"/>
                    </a:lnTo>
                    <a:lnTo>
                      <a:pt x="280" y="590"/>
                    </a:lnTo>
                    <a:lnTo>
                      <a:pt x="281" y="595"/>
                    </a:lnTo>
                    <a:lnTo>
                      <a:pt x="285" y="606"/>
                    </a:lnTo>
                    <a:lnTo>
                      <a:pt x="292" y="614"/>
                    </a:lnTo>
                    <a:lnTo>
                      <a:pt x="294" y="618"/>
                    </a:lnTo>
                    <a:lnTo>
                      <a:pt x="304" y="625"/>
                    </a:lnTo>
                    <a:lnTo>
                      <a:pt x="308" y="628"/>
                    </a:lnTo>
                    <a:lnTo>
                      <a:pt x="321" y="635"/>
                    </a:lnTo>
                    <a:lnTo>
                      <a:pt x="335" y="641"/>
                    </a:lnTo>
                    <a:lnTo>
                      <a:pt x="351" y="646"/>
                    </a:lnTo>
                    <a:lnTo>
                      <a:pt x="368" y="650"/>
                    </a:lnTo>
                    <a:lnTo>
                      <a:pt x="406" y="659"/>
                    </a:lnTo>
                    <a:lnTo>
                      <a:pt x="442" y="667"/>
                    </a:lnTo>
                    <a:lnTo>
                      <a:pt x="460" y="671"/>
                    </a:lnTo>
                    <a:lnTo>
                      <a:pt x="475" y="676"/>
                    </a:lnTo>
                    <a:lnTo>
                      <a:pt x="490" y="683"/>
                    </a:lnTo>
                    <a:lnTo>
                      <a:pt x="502" y="689"/>
                    </a:lnTo>
                    <a:lnTo>
                      <a:pt x="507" y="677"/>
                    </a:lnTo>
                    <a:lnTo>
                      <a:pt x="497" y="687"/>
                    </a:lnTo>
                    <a:lnTo>
                      <a:pt x="507" y="694"/>
                    </a:lnTo>
                    <a:lnTo>
                      <a:pt x="516" y="685"/>
                    </a:lnTo>
                    <a:lnTo>
                      <a:pt x="503" y="690"/>
                    </a:lnTo>
                    <a:lnTo>
                      <a:pt x="510" y="699"/>
                    </a:lnTo>
                    <a:lnTo>
                      <a:pt x="514" y="709"/>
                    </a:lnTo>
                    <a:lnTo>
                      <a:pt x="527" y="704"/>
                    </a:lnTo>
                    <a:lnTo>
                      <a:pt x="513" y="704"/>
                    </a:lnTo>
                    <a:lnTo>
                      <a:pt x="513" y="716"/>
                    </a:lnTo>
                    <a:lnTo>
                      <a:pt x="510" y="728"/>
                    </a:lnTo>
                    <a:lnTo>
                      <a:pt x="525" y="728"/>
                    </a:lnTo>
                    <a:lnTo>
                      <a:pt x="512" y="723"/>
                    </a:lnTo>
                    <a:lnTo>
                      <a:pt x="507" y="737"/>
                    </a:lnTo>
                    <a:lnTo>
                      <a:pt x="500" y="751"/>
                    </a:lnTo>
                    <a:lnTo>
                      <a:pt x="493" y="766"/>
                    </a:lnTo>
                    <a:lnTo>
                      <a:pt x="475" y="796"/>
                    </a:lnTo>
                    <a:lnTo>
                      <a:pt x="458" y="825"/>
                    </a:lnTo>
                    <a:lnTo>
                      <a:pt x="449" y="840"/>
                    </a:lnTo>
                    <a:lnTo>
                      <a:pt x="442" y="854"/>
                    </a:lnTo>
                    <a:lnTo>
                      <a:pt x="438" y="867"/>
                    </a:lnTo>
                    <a:lnTo>
                      <a:pt x="435" y="879"/>
                    </a:lnTo>
                    <a:lnTo>
                      <a:pt x="434" y="884"/>
                    </a:lnTo>
                    <a:lnTo>
                      <a:pt x="434" y="895"/>
                    </a:lnTo>
                    <a:lnTo>
                      <a:pt x="435" y="899"/>
                    </a:lnTo>
                    <a:lnTo>
                      <a:pt x="438" y="910"/>
                    </a:lnTo>
                    <a:lnTo>
                      <a:pt x="443" y="917"/>
                    </a:lnTo>
                    <a:lnTo>
                      <a:pt x="447" y="921"/>
                    </a:lnTo>
                    <a:lnTo>
                      <a:pt x="455" y="928"/>
                    </a:lnTo>
                    <a:lnTo>
                      <a:pt x="460" y="930"/>
                    </a:lnTo>
                    <a:lnTo>
                      <a:pt x="472" y="937"/>
                    </a:lnTo>
                    <a:lnTo>
                      <a:pt x="486" y="941"/>
                    </a:lnTo>
                    <a:lnTo>
                      <a:pt x="501" y="945"/>
                    </a:lnTo>
                    <a:lnTo>
                      <a:pt x="517" y="948"/>
                    </a:lnTo>
                    <a:lnTo>
                      <a:pt x="523" y="949"/>
                    </a:lnTo>
                    <a:lnTo>
                      <a:pt x="559" y="954"/>
                    </a:lnTo>
                    <a:lnTo>
                      <a:pt x="594" y="960"/>
                    </a:lnTo>
                    <a:lnTo>
                      <a:pt x="594" y="947"/>
                    </a:lnTo>
                    <a:lnTo>
                      <a:pt x="589" y="959"/>
                    </a:lnTo>
                    <a:lnTo>
                      <a:pt x="606" y="962"/>
                    </a:lnTo>
                    <a:lnTo>
                      <a:pt x="621" y="966"/>
                    </a:lnTo>
                    <a:lnTo>
                      <a:pt x="635" y="970"/>
                    </a:lnTo>
                    <a:lnTo>
                      <a:pt x="647" y="976"/>
                    </a:lnTo>
                    <a:lnTo>
                      <a:pt x="651" y="965"/>
                    </a:lnTo>
                    <a:lnTo>
                      <a:pt x="642" y="973"/>
                    </a:lnTo>
                    <a:lnTo>
                      <a:pt x="650" y="980"/>
                    </a:lnTo>
                    <a:lnTo>
                      <a:pt x="661" y="971"/>
                    </a:lnTo>
                    <a:lnTo>
                      <a:pt x="648" y="976"/>
                    </a:lnTo>
                    <a:lnTo>
                      <a:pt x="654" y="985"/>
                    </a:lnTo>
                    <a:lnTo>
                      <a:pt x="656" y="994"/>
                    </a:lnTo>
                    <a:lnTo>
                      <a:pt x="669" y="989"/>
                    </a:lnTo>
                    <a:lnTo>
                      <a:pt x="655" y="989"/>
                    </a:lnTo>
                    <a:lnTo>
                      <a:pt x="655" y="1000"/>
                    </a:lnTo>
                    <a:lnTo>
                      <a:pt x="653" y="1013"/>
                    </a:lnTo>
                    <a:lnTo>
                      <a:pt x="667" y="1013"/>
                    </a:lnTo>
                    <a:lnTo>
                      <a:pt x="654" y="1007"/>
                    </a:lnTo>
                    <a:lnTo>
                      <a:pt x="649" y="1021"/>
                    </a:lnTo>
                    <a:lnTo>
                      <a:pt x="643" y="1036"/>
                    </a:lnTo>
                    <a:lnTo>
                      <a:pt x="635" y="1050"/>
                    </a:lnTo>
                    <a:lnTo>
                      <a:pt x="617" y="1081"/>
                    </a:lnTo>
                    <a:lnTo>
                      <a:pt x="601" y="1112"/>
                    </a:lnTo>
                    <a:lnTo>
                      <a:pt x="593" y="1126"/>
                    </a:lnTo>
                    <a:lnTo>
                      <a:pt x="587" y="1141"/>
                    </a:lnTo>
                    <a:lnTo>
                      <a:pt x="581" y="1154"/>
                    </a:lnTo>
                    <a:lnTo>
                      <a:pt x="579" y="1166"/>
                    </a:lnTo>
                    <a:lnTo>
                      <a:pt x="577" y="1171"/>
                    </a:lnTo>
                    <a:lnTo>
                      <a:pt x="577" y="1181"/>
                    </a:lnTo>
                    <a:lnTo>
                      <a:pt x="579" y="1187"/>
                    </a:lnTo>
                    <a:lnTo>
                      <a:pt x="581" y="1196"/>
                    </a:lnTo>
                    <a:lnTo>
                      <a:pt x="587" y="1203"/>
                    </a:lnTo>
                    <a:lnTo>
                      <a:pt x="589" y="1207"/>
                    </a:lnTo>
                    <a:lnTo>
                      <a:pt x="599" y="1213"/>
                    </a:lnTo>
                    <a:lnTo>
                      <a:pt x="603" y="1215"/>
                    </a:lnTo>
                    <a:lnTo>
                      <a:pt x="614" y="1219"/>
                    </a:lnTo>
                    <a:lnTo>
                      <a:pt x="627" y="1222"/>
                    </a:lnTo>
                    <a:lnTo>
                      <a:pt x="631" y="1223"/>
                    </a:lnTo>
                    <a:lnTo>
                      <a:pt x="647" y="1225"/>
                    </a:lnTo>
                    <a:lnTo>
                      <a:pt x="662" y="1226"/>
                    </a:lnTo>
                    <a:lnTo>
                      <a:pt x="696" y="1228"/>
                    </a:lnTo>
                    <a:lnTo>
                      <a:pt x="730" y="1230"/>
                    </a:lnTo>
                    <a:lnTo>
                      <a:pt x="745" y="1231"/>
                    </a:lnTo>
                    <a:lnTo>
                      <a:pt x="761" y="1234"/>
                    </a:lnTo>
                    <a:lnTo>
                      <a:pt x="761" y="1222"/>
                    </a:lnTo>
                    <a:lnTo>
                      <a:pt x="755" y="1233"/>
                    </a:lnTo>
                    <a:lnTo>
                      <a:pt x="769" y="1238"/>
                    </a:lnTo>
                    <a:lnTo>
                      <a:pt x="779" y="1242"/>
                    </a:lnTo>
                    <a:lnTo>
                      <a:pt x="785" y="1230"/>
                    </a:lnTo>
                    <a:lnTo>
                      <a:pt x="775" y="1240"/>
                    </a:lnTo>
                    <a:lnTo>
                      <a:pt x="784" y="1246"/>
                    </a:lnTo>
                    <a:lnTo>
                      <a:pt x="795" y="1238"/>
                    </a:lnTo>
                    <a:lnTo>
                      <a:pt x="782" y="1242"/>
                    </a:lnTo>
                    <a:lnTo>
                      <a:pt x="788" y="1251"/>
                    </a:lnTo>
                    <a:lnTo>
                      <a:pt x="791" y="1262"/>
                    </a:lnTo>
                    <a:lnTo>
                      <a:pt x="804" y="1256"/>
                    </a:lnTo>
                    <a:lnTo>
                      <a:pt x="790" y="1256"/>
                    </a:lnTo>
                    <a:lnTo>
                      <a:pt x="791" y="1269"/>
                    </a:lnTo>
                    <a:lnTo>
                      <a:pt x="790" y="1282"/>
                    </a:lnTo>
                    <a:lnTo>
                      <a:pt x="787" y="1298"/>
                    </a:lnTo>
                    <a:lnTo>
                      <a:pt x="801" y="1298"/>
                    </a:lnTo>
                    <a:lnTo>
                      <a:pt x="788" y="1294"/>
                    </a:lnTo>
                    <a:lnTo>
                      <a:pt x="784" y="1310"/>
                    </a:lnTo>
                    <a:lnTo>
                      <a:pt x="778" y="1327"/>
                    </a:lnTo>
                    <a:lnTo>
                      <a:pt x="765" y="1364"/>
                    </a:lnTo>
                    <a:lnTo>
                      <a:pt x="751" y="1400"/>
                    </a:lnTo>
                    <a:lnTo>
                      <a:pt x="745" y="1418"/>
                    </a:lnTo>
                    <a:lnTo>
                      <a:pt x="740" y="1435"/>
                    </a:lnTo>
                    <a:lnTo>
                      <a:pt x="736" y="1451"/>
                    </a:lnTo>
                    <a:lnTo>
                      <a:pt x="735" y="1455"/>
                    </a:lnTo>
                    <a:lnTo>
                      <a:pt x="731" y="1471"/>
                    </a:lnTo>
                    <a:lnTo>
                      <a:pt x="731" y="1483"/>
                    </a:lnTo>
                    <a:lnTo>
                      <a:pt x="732" y="1488"/>
                    </a:lnTo>
                    <a:lnTo>
                      <a:pt x="734" y="1498"/>
                    </a:lnTo>
                    <a:lnTo>
                      <a:pt x="737" y="1509"/>
                    </a:lnTo>
                    <a:lnTo>
                      <a:pt x="743" y="1519"/>
                    </a:lnTo>
                    <a:lnTo>
                      <a:pt x="745" y="1523"/>
                    </a:lnTo>
                    <a:lnTo>
                      <a:pt x="752" y="1530"/>
                    </a:lnTo>
                    <a:lnTo>
                      <a:pt x="761" y="1537"/>
                    </a:lnTo>
                    <a:lnTo>
                      <a:pt x="781" y="1550"/>
                    </a:lnTo>
                    <a:lnTo>
                      <a:pt x="785" y="1553"/>
                    </a:lnTo>
                    <a:lnTo>
                      <a:pt x="806" y="1563"/>
                    </a:lnTo>
                    <a:lnTo>
                      <a:pt x="829" y="1571"/>
                    </a:lnTo>
                    <a:lnTo>
                      <a:pt x="850" y="1578"/>
                    </a:lnTo>
                    <a:lnTo>
                      <a:pt x="858" y="1580"/>
                    </a:lnTo>
                    <a:lnTo>
                      <a:pt x="866" y="1583"/>
                    </a:lnTo>
                    <a:lnTo>
                      <a:pt x="873" y="1586"/>
                    </a:lnTo>
                    <a:lnTo>
                      <a:pt x="877" y="1587"/>
                    </a:lnTo>
                    <a:lnTo>
                      <a:pt x="892" y="1567"/>
                    </a:lnTo>
                    <a:lnTo>
                      <a:pt x="884" y="1563"/>
                    </a:lnTo>
                    <a:lnTo>
                      <a:pt x="877" y="1560"/>
                    </a:lnTo>
                    <a:lnTo>
                      <a:pt x="869" y="1557"/>
                    </a:lnTo>
                    <a:lnTo>
                      <a:pt x="861" y="1555"/>
                    </a:lnTo>
                    <a:lnTo>
                      <a:pt x="839" y="1548"/>
                    </a:lnTo>
                    <a:lnTo>
                      <a:pt x="817" y="1541"/>
                    </a:lnTo>
                    <a:lnTo>
                      <a:pt x="796" y="1530"/>
                    </a:lnTo>
                    <a:lnTo>
                      <a:pt x="790" y="1542"/>
                    </a:lnTo>
                    <a:lnTo>
                      <a:pt x="801" y="1532"/>
                    </a:lnTo>
                    <a:lnTo>
                      <a:pt x="781" y="1520"/>
                    </a:lnTo>
                    <a:lnTo>
                      <a:pt x="772" y="1512"/>
                    </a:lnTo>
                    <a:lnTo>
                      <a:pt x="765" y="1505"/>
                    </a:lnTo>
                    <a:lnTo>
                      <a:pt x="756" y="1513"/>
                    </a:lnTo>
                    <a:lnTo>
                      <a:pt x="769" y="1509"/>
                    </a:lnTo>
                    <a:lnTo>
                      <a:pt x="763" y="1500"/>
                    </a:lnTo>
                    <a:lnTo>
                      <a:pt x="761" y="1493"/>
                    </a:lnTo>
                    <a:lnTo>
                      <a:pt x="758" y="1479"/>
                    </a:lnTo>
                    <a:lnTo>
                      <a:pt x="745" y="1483"/>
                    </a:lnTo>
                    <a:lnTo>
                      <a:pt x="759" y="1483"/>
                    </a:lnTo>
                    <a:lnTo>
                      <a:pt x="759" y="1471"/>
                    </a:lnTo>
                    <a:lnTo>
                      <a:pt x="763" y="1455"/>
                    </a:lnTo>
                    <a:lnTo>
                      <a:pt x="749" y="1455"/>
                    </a:lnTo>
                    <a:lnTo>
                      <a:pt x="762" y="1460"/>
                    </a:lnTo>
                    <a:lnTo>
                      <a:pt x="765" y="1445"/>
                    </a:lnTo>
                    <a:lnTo>
                      <a:pt x="771" y="1427"/>
                    </a:lnTo>
                    <a:lnTo>
                      <a:pt x="777" y="1409"/>
                    </a:lnTo>
                    <a:lnTo>
                      <a:pt x="791" y="1373"/>
                    </a:lnTo>
                    <a:lnTo>
                      <a:pt x="804" y="1336"/>
                    </a:lnTo>
                    <a:lnTo>
                      <a:pt x="810" y="1320"/>
                    </a:lnTo>
                    <a:lnTo>
                      <a:pt x="814" y="1303"/>
                    </a:lnTo>
                    <a:lnTo>
                      <a:pt x="815" y="1298"/>
                    </a:lnTo>
                    <a:lnTo>
                      <a:pt x="815" y="1298"/>
                    </a:lnTo>
                    <a:lnTo>
                      <a:pt x="818" y="1282"/>
                    </a:lnTo>
                    <a:lnTo>
                      <a:pt x="819" y="1269"/>
                    </a:lnTo>
                    <a:lnTo>
                      <a:pt x="818" y="1256"/>
                    </a:lnTo>
                    <a:lnTo>
                      <a:pt x="817" y="1252"/>
                    </a:lnTo>
                    <a:lnTo>
                      <a:pt x="814" y="1241"/>
                    </a:lnTo>
                    <a:lnTo>
                      <a:pt x="808" y="1232"/>
                    </a:lnTo>
                    <a:lnTo>
                      <a:pt x="804" y="1228"/>
                    </a:lnTo>
                    <a:lnTo>
                      <a:pt x="795" y="1222"/>
                    </a:lnTo>
                    <a:lnTo>
                      <a:pt x="790" y="1219"/>
                    </a:lnTo>
                    <a:lnTo>
                      <a:pt x="779" y="1215"/>
                    </a:lnTo>
                    <a:lnTo>
                      <a:pt x="765" y="1210"/>
                    </a:lnTo>
                    <a:lnTo>
                      <a:pt x="761" y="1209"/>
                    </a:lnTo>
                    <a:lnTo>
                      <a:pt x="745" y="1206"/>
                    </a:lnTo>
                    <a:lnTo>
                      <a:pt x="730" y="1205"/>
                    </a:lnTo>
                    <a:lnTo>
                      <a:pt x="696" y="1203"/>
                    </a:lnTo>
                    <a:lnTo>
                      <a:pt x="662" y="1201"/>
                    </a:lnTo>
                    <a:lnTo>
                      <a:pt x="647" y="1200"/>
                    </a:lnTo>
                    <a:lnTo>
                      <a:pt x="631" y="1198"/>
                    </a:lnTo>
                    <a:lnTo>
                      <a:pt x="631" y="1210"/>
                    </a:lnTo>
                    <a:lnTo>
                      <a:pt x="637" y="1199"/>
                    </a:lnTo>
                    <a:lnTo>
                      <a:pt x="624" y="1196"/>
                    </a:lnTo>
                    <a:lnTo>
                      <a:pt x="614" y="1192"/>
                    </a:lnTo>
                    <a:lnTo>
                      <a:pt x="608" y="1203"/>
                    </a:lnTo>
                    <a:lnTo>
                      <a:pt x="619" y="1195"/>
                    </a:lnTo>
                    <a:lnTo>
                      <a:pt x="609" y="1190"/>
                    </a:lnTo>
                    <a:lnTo>
                      <a:pt x="600" y="1198"/>
                    </a:lnTo>
                    <a:lnTo>
                      <a:pt x="613" y="1194"/>
                    </a:lnTo>
                    <a:lnTo>
                      <a:pt x="607" y="1185"/>
                    </a:lnTo>
                    <a:lnTo>
                      <a:pt x="604" y="1177"/>
                    </a:lnTo>
                    <a:lnTo>
                      <a:pt x="591" y="1181"/>
                    </a:lnTo>
                    <a:lnTo>
                      <a:pt x="606" y="1181"/>
                    </a:lnTo>
                    <a:lnTo>
                      <a:pt x="606" y="1171"/>
                    </a:lnTo>
                    <a:lnTo>
                      <a:pt x="591" y="1171"/>
                    </a:lnTo>
                    <a:lnTo>
                      <a:pt x="604" y="1175"/>
                    </a:lnTo>
                    <a:lnTo>
                      <a:pt x="607" y="1164"/>
                    </a:lnTo>
                    <a:lnTo>
                      <a:pt x="613" y="1150"/>
                    </a:lnTo>
                    <a:lnTo>
                      <a:pt x="619" y="1136"/>
                    </a:lnTo>
                    <a:lnTo>
                      <a:pt x="627" y="1121"/>
                    </a:lnTo>
                    <a:lnTo>
                      <a:pt x="643" y="1091"/>
                    </a:lnTo>
                    <a:lnTo>
                      <a:pt x="661" y="1060"/>
                    </a:lnTo>
                    <a:lnTo>
                      <a:pt x="669" y="1045"/>
                    </a:lnTo>
                    <a:lnTo>
                      <a:pt x="675" y="1030"/>
                    </a:lnTo>
                    <a:lnTo>
                      <a:pt x="680" y="1017"/>
                    </a:lnTo>
                    <a:lnTo>
                      <a:pt x="681" y="1013"/>
                    </a:lnTo>
                    <a:lnTo>
                      <a:pt x="681" y="1013"/>
                    </a:lnTo>
                    <a:lnTo>
                      <a:pt x="683" y="1000"/>
                    </a:lnTo>
                    <a:lnTo>
                      <a:pt x="683" y="989"/>
                    </a:lnTo>
                    <a:lnTo>
                      <a:pt x="682" y="985"/>
                    </a:lnTo>
                    <a:lnTo>
                      <a:pt x="680" y="974"/>
                    </a:lnTo>
                    <a:lnTo>
                      <a:pt x="674" y="967"/>
                    </a:lnTo>
                    <a:lnTo>
                      <a:pt x="670" y="963"/>
                    </a:lnTo>
                    <a:lnTo>
                      <a:pt x="662" y="955"/>
                    </a:lnTo>
                    <a:lnTo>
                      <a:pt x="657" y="953"/>
                    </a:lnTo>
                    <a:lnTo>
                      <a:pt x="646" y="947"/>
                    </a:lnTo>
                    <a:lnTo>
                      <a:pt x="631" y="943"/>
                    </a:lnTo>
                    <a:lnTo>
                      <a:pt x="616" y="939"/>
                    </a:lnTo>
                    <a:lnTo>
                      <a:pt x="600" y="936"/>
                    </a:lnTo>
                    <a:lnTo>
                      <a:pt x="594" y="935"/>
                    </a:lnTo>
                    <a:lnTo>
                      <a:pt x="559" y="929"/>
                    </a:lnTo>
                    <a:lnTo>
                      <a:pt x="523" y="924"/>
                    </a:lnTo>
                    <a:lnTo>
                      <a:pt x="523" y="937"/>
                    </a:lnTo>
                    <a:lnTo>
                      <a:pt x="528" y="925"/>
                    </a:lnTo>
                    <a:lnTo>
                      <a:pt x="512" y="922"/>
                    </a:lnTo>
                    <a:lnTo>
                      <a:pt x="496" y="918"/>
                    </a:lnTo>
                    <a:lnTo>
                      <a:pt x="482" y="914"/>
                    </a:lnTo>
                    <a:lnTo>
                      <a:pt x="470" y="907"/>
                    </a:lnTo>
                    <a:lnTo>
                      <a:pt x="466" y="919"/>
                    </a:lnTo>
                    <a:lnTo>
                      <a:pt x="475" y="911"/>
                    </a:lnTo>
                    <a:lnTo>
                      <a:pt x="467" y="903"/>
                    </a:lnTo>
                    <a:lnTo>
                      <a:pt x="456" y="913"/>
                    </a:lnTo>
                    <a:lnTo>
                      <a:pt x="469" y="907"/>
                    </a:lnTo>
                    <a:lnTo>
                      <a:pt x="463" y="899"/>
                    </a:lnTo>
                    <a:lnTo>
                      <a:pt x="461" y="890"/>
                    </a:lnTo>
                    <a:lnTo>
                      <a:pt x="448" y="895"/>
                    </a:lnTo>
                    <a:lnTo>
                      <a:pt x="462" y="895"/>
                    </a:lnTo>
                    <a:lnTo>
                      <a:pt x="462" y="884"/>
                    </a:lnTo>
                    <a:lnTo>
                      <a:pt x="448" y="884"/>
                    </a:lnTo>
                    <a:lnTo>
                      <a:pt x="461" y="889"/>
                    </a:lnTo>
                    <a:lnTo>
                      <a:pt x="463" y="876"/>
                    </a:lnTo>
                    <a:lnTo>
                      <a:pt x="468" y="864"/>
                    </a:lnTo>
                    <a:lnTo>
                      <a:pt x="475" y="849"/>
                    </a:lnTo>
                    <a:lnTo>
                      <a:pt x="483" y="835"/>
                    </a:lnTo>
                    <a:lnTo>
                      <a:pt x="501" y="805"/>
                    </a:lnTo>
                    <a:lnTo>
                      <a:pt x="519" y="775"/>
                    </a:lnTo>
                    <a:lnTo>
                      <a:pt x="526" y="761"/>
                    </a:lnTo>
                    <a:lnTo>
                      <a:pt x="533" y="746"/>
                    </a:lnTo>
                    <a:lnTo>
                      <a:pt x="537" y="733"/>
                    </a:lnTo>
                    <a:lnTo>
                      <a:pt x="539" y="728"/>
                    </a:lnTo>
                    <a:lnTo>
                      <a:pt x="539" y="728"/>
                    </a:lnTo>
                    <a:lnTo>
                      <a:pt x="541" y="716"/>
                    </a:lnTo>
                    <a:lnTo>
                      <a:pt x="541" y="704"/>
                    </a:lnTo>
                    <a:lnTo>
                      <a:pt x="540" y="699"/>
                    </a:lnTo>
                    <a:lnTo>
                      <a:pt x="536" y="689"/>
                    </a:lnTo>
                    <a:lnTo>
                      <a:pt x="529" y="681"/>
                    </a:lnTo>
                    <a:lnTo>
                      <a:pt x="527" y="676"/>
                    </a:lnTo>
                    <a:lnTo>
                      <a:pt x="517" y="669"/>
                    </a:lnTo>
                    <a:lnTo>
                      <a:pt x="513" y="666"/>
                    </a:lnTo>
                    <a:lnTo>
                      <a:pt x="501" y="660"/>
                    </a:lnTo>
                    <a:lnTo>
                      <a:pt x="486" y="653"/>
                    </a:lnTo>
                    <a:lnTo>
                      <a:pt x="470" y="648"/>
                    </a:lnTo>
                    <a:lnTo>
                      <a:pt x="453" y="644"/>
                    </a:lnTo>
                    <a:lnTo>
                      <a:pt x="416" y="636"/>
                    </a:lnTo>
                    <a:lnTo>
                      <a:pt x="379" y="627"/>
                    </a:lnTo>
                    <a:lnTo>
                      <a:pt x="361" y="623"/>
                    </a:lnTo>
                    <a:lnTo>
                      <a:pt x="346" y="618"/>
                    </a:lnTo>
                    <a:lnTo>
                      <a:pt x="332" y="612"/>
                    </a:lnTo>
                    <a:lnTo>
                      <a:pt x="319" y="606"/>
                    </a:lnTo>
                    <a:lnTo>
                      <a:pt x="314" y="617"/>
                    </a:lnTo>
                    <a:lnTo>
                      <a:pt x="324" y="608"/>
                    </a:lnTo>
                    <a:lnTo>
                      <a:pt x="314" y="600"/>
                    </a:lnTo>
                    <a:lnTo>
                      <a:pt x="305" y="610"/>
                    </a:lnTo>
                    <a:lnTo>
                      <a:pt x="318" y="605"/>
                    </a:lnTo>
                    <a:lnTo>
                      <a:pt x="311" y="595"/>
                    </a:lnTo>
                    <a:lnTo>
                      <a:pt x="307" y="586"/>
                    </a:lnTo>
                    <a:lnTo>
                      <a:pt x="294" y="590"/>
                    </a:lnTo>
                    <a:lnTo>
                      <a:pt x="308" y="590"/>
                    </a:lnTo>
                    <a:lnTo>
                      <a:pt x="308" y="578"/>
                    </a:lnTo>
                    <a:lnTo>
                      <a:pt x="311" y="566"/>
                    </a:lnTo>
                    <a:lnTo>
                      <a:pt x="297" y="566"/>
                    </a:lnTo>
                    <a:lnTo>
                      <a:pt x="309" y="571"/>
                    </a:lnTo>
                    <a:lnTo>
                      <a:pt x="314" y="558"/>
                    </a:lnTo>
                    <a:lnTo>
                      <a:pt x="321" y="543"/>
                    </a:lnTo>
                    <a:lnTo>
                      <a:pt x="328" y="528"/>
                    </a:lnTo>
                    <a:lnTo>
                      <a:pt x="346" y="498"/>
                    </a:lnTo>
                    <a:lnTo>
                      <a:pt x="364" y="468"/>
                    </a:lnTo>
                    <a:lnTo>
                      <a:pt x="372" y="454"/>
                    </a:lnTo>
                    <a:lnTo>
                      <a:pt x="379" y="440"/>
                    </a:lnTo>
                    <a:lnTo>
                      <a:pt x="384" y="426"/>
                    </a:lnTo>
                    <a:lnTo>
                      <a:pt x="386" y="414"/>
                    </a:lnTo>
                    <a:lnTo>
                      <a:pt x="387" y="410"/>
                    </a:lnTo>
                    <a:lnTo>
                      <a:pt x="387" y="410"/>
                    </a:lnTo>
                    <a:lnTo>
                      <a:pt x="387" y="398"/>
                    </a:lnTo>
                    <a:lnTo>
                      <a:pt x="386" y="394"/>
                    </a:lnTo>
                    <a:lnTo>
                      <a:pt x="384" y="384"/>
                    </a:lnTo>
                    <a:lnTo>
                      <a:pt x="378" y="376"/>
                    </a:lnTo>
                    <a:lnTo>
                      <a:pt x="374" y="372"/>
                    </a:lnTo>
                    <a:lnTo>
                      <a:pt x="366" y="366"/>
                    </a:lnTo>
                    <a:lnTo>
                      <a:pt x="361" y="363"/>
                    </a:lnTo>
                    <a:lnTo>
                      <a:pt x="349" y="358"/>
                    </a:lnTo>
                    <a:lnTo>
                      <a:pt x="335" y="354"/>
                    </a:lnTo>
                    <a:lnTo>
                      <a:pt x="320" y="349"/>
                    </a:lnTo>
                    <a:lnTo>
                      <a:pt x="315" y="348"/>
                    </a:lnTo>
                    <a:lnTo>
                      <a:pt x="299" y="346"/>
                    </a:lnTo>
                    <a:lnTo>
                      <a:pt x="264" y="341"/>
                    </a:lnTo>
                    <a:lnTo>
                      <a:pt x="228" y="336"/>
                    </a:lnTo>
                    <a:lnTo>
                      <a:pt x="228" y="348"/>
                    </a:lnTo>
                    <a:lnTo>
                      <a:pt x="233" y="337"/>
                    </a:lnTo>
                    <a:lnTo>
                      <a:pt x="217" y="334"/>
                    </a:lnTo>
                    <a:lnTo>
                      <a:pt x="201" y="330"/>
                    </a:lnTo>
                    <a:lnTo>
                      <a:pt x="187" y="325"/>
                    </a:lnTo>
                    <a:lnTo>
                      <a:pt x="176" y="319"/>
                    </a:lnTo>
                    <a:lnTo>
                      <a:pt x="170" y="331"/>
                    </a:lnTo>
                    <a:lnTo>
                      <a:pt x="180" y="322"/>
                    </a:lnTo>
                    <a:lnTo>
                      <a:pt x="171" y="315"/>
                    </a:lnTo>
                    <a:lnTo>
                      <a:pt x="161" y="323"/>
                    </a:lnTo>
                    <a:lnTo>
                      <a:pt x="174" y="319"/>
                    </a:lnTo>
                    <a:lnTo>
                      <a:pt x="167" y="310"/>
                    </a:lnTo>
                    <a:lnTo>
                      <a:pt x="164" y="300"/>
                    </a:lnTo>
                    <a:lnTo>
                      <a:pt x="151" y="305"/>
                    </a:lnTo>
                    <a:lnTo>
                      <a:pt x="165" y="305"/>
                    </a:lnTo>
                    <a:lnTo>
                      <a:pt x="165" y="292"/>
                    </a:lnTo>
                    <a:lnTo>
                      <a:pt x="167" y="280"/>
                    </a:lnTo>
                    <a:lnTo>
                      <a:pt x="153" y="280"/>
                    </a:lnTo>
                    <a:lnTo>
                      <a:pt x="166" y="284"/>
                    </a:lnTo>
                    <a:lnTo>
                      <a:pt x="170" y="269"/>
                    </a:lnTo>
                    <a:lnTo>
                      <a:pt x="176" y="254"/>
                    </a:lnTo>
                    <a:lnTo>
                      <a:pt x="183" y="238"/>
                    </a:lnTo>
                    <a:lnTo>
                      <a:pt x="199" y="205"/>
                    </a:lnTo>
                    <a:lnTo>
                      <a:pt x="214" y="171"/>
                    </a:lnTo>
                    <a:lnTo>
                      <a:pt x="221" y="156"/>
                    </a:lnTo>
                    <a:lnTo>
                      <a:pt x="227" y="140"/>
                    </a:lnTo>
                    <a:lnTo>
                      <a:pt x="232" y="126"/>
                    </a:lnTo>
                    <a:lnTo>
                      <a:pt x="233" y="120"/>
                    </a:lnTo>
                    <a:lnTo>
                      <a:pt x="233" y="120"/>
                    </a:lnTo>
                    <a:lnTo>
                      <a:pt x="235" y="108"/>
                    </a:lnTo>
                    <a:lnTo>
                      <a:pt x="235" y="95"/>
                    </a:lnTo>
                    <a:lnTo>
                      <a:pt x="234" y="91"/>
                    </a:lnTo>
                    <a:lnTo>
                      <a:pt x="231" y="80"/>
                    </a:lnTo>
                    <a:lnTo>
                      <a:pt x="225" y="71"/>
                    </a:lnTo>
                    <a:lnTo>
                      <a:pt x="223" y="67"/>
                    </a:lnTo>
                    <a:lnTo>
                      <a:pt x="215" y="59"/>
                    </a:lnTo>
                    <a:lnTo>
                      <a:pt x="206" y="52"/>
                    </a:lnTo>
                    <a:lnTo>
                      <a:pt x="197" y="44"/>
                    </a:lnTo>
                    <a:lnTo>
                      <a:pt x="192" y="42"/>
                    </a:lnTo>
                    <a:lnTo>
                      <a:pt x="180" y="36"/>
                    </a:lnTo>
                    <a:lnTo>
                      <a:pt x="168" y="31"/>
                    </a:lnTo>
                    <a:lnTo>
                      <a:pt x="141" y="21"/>
                    </a:lnTo>
                    <a:lnTo>
                      <a:pt x="111" y="14"/>
                    </a:lnTo>
                    <a:lnTo>
                      <a:pt x="105" y="13"/>
                    </a:lnTo>
                    <a:lnTo>
                      <a:pt x="72" y="8"/>
                    </a:lnTo>
                    <a:lnTo>
                      <a:pt x="37" y="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Freeform 61"/>
              <p:cNvSpPr>
                <a:spLocks/>
              </p:cNvSpPr>
              <p:nvPr/>
            </p:nvSpPr>
            <p:spPr bwMode="auto">
              <a:xfrm>
                <a:off x="1481138" y="2879726"/>
                <a:ext cx="42863" cy="36513"/>
              </a:xfrm>
              <a:custGeom>
                <a:avLst/>
                <a:gdLst/>
                <a:ahLst/>
                <a:cxnLst>
                  <a:cxn ang="0">
                    <a:pos x="0" y="84"/>
                  </a:cxn>
                  <a:cxn ang="0">
                    <a:pos x="136" y="116"/>
                  </a:cxn>
                  <a:cxn ang="0">
                    <a:pos x="84" y="0"/>
                  </a:cxn>
                  <a:cxn ang="0">
                    <a:pos x="0" y="84"/>
                  </a:cxn>
                </a:cxnLst>
                <a:rect l="0" t="0" r="r" b="b"/>
                <a:pathLst>
                  <a:path w="136" h="116">
                    <a:moveTo>
                      <a:pt x="0" y="84"/>
                    </a:moveTo>
                    <a:lnTo>
                      <a:pt x="136" y="116"/>
                    </a:lnTo>
                    <a:lnTo>
                      <a:pt x="84" y="0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Freeform 62"/>
              <p:cNvSpPr>
                <a:spLocks/>
              </p:cNvSpPr>
              <p:nvPr/>
            </p:nvSpPr>
            <p:spPr bwMode="auto">
              <a:xfrm>
                <a:off x="1206500" y="2390776"/>
                <a:ext cx="282575" cy="503238"/>
              </a:xfrm>
              <a:custGeom>
                <a:avLst/>
                <a:gdLst/>
                <a:ahLst/>
                <a:cxnLst>
                  <a:cxn ang="0">
                    <a:pos x="100" y="37"/>
                  </a:cxn>
                  <a:cxn ang="0">
                    <a:pos x="186" y="69"/>
                  </a:cxn>
                  <a:cxn ang="0">
                    <a:pos x="221" y="95"/>
                  </a:cxn>
                  <a:cxn ang="0">
                    <a:pos x="196" y="146"/>
                  </a:cxn>
                  <a:cxn ang="0">
                    <a:pos x="139" y="280"/>
                  </a:cxn>
                  <a:cxn ang="0">
                    <a:pos x="160" y="340"/>
                  </a:cxn>
                  <a:cxn ang="0">
                    <a:pos x="264" y="366"/>
                  </a:cxn>
                  <a:cxn ang="0">
                    <a:pos x="351" y="386"/>
                  </a:cxn>
                  <a:cxn ang="0">
                    <a:pos x="360" y="404"/>
                  </a:cxn>
                  <a:cxn ang="0">
                    <a:pos x="353" y="431"/>
                  </a:cxn>
                  <a:cxn ang="0">
                    <a:pos x="284" y="562"/>
                  </a:cxn>
                  <a:cxn ang="0">
                    <a:pos x="294" y="618"/>
                  </a:cxn>
                  <a:cxn ang="0">
                    <a:pos x="406" y="659"/>
                  </a:cxn>
                  <a:cxn ang="0">
                    <a:pos x="497" y="687"/>
                  </a:cxn>
                  <a:cxn ang="0">
                    <a:pos x="513" y="704"/>
                  </a:cxn>
                  <a:cxn ang="0">
                    <a:pos x="493" y="766"/>
                  </a:cxn>
                  <a:cxn ang="0">
                    <a:pos x="434" y="884"/>
                  </a:cxn>
                  <a:cxn ang="0">
                    <a:pos x="460" y="930"/>
                  </a:cxn>
                  <a:cxn ang="0">
                    <a:pos x="594" y="960"/>
                  </a:cxn>
                  <a:cxn ang="0">
                    <a:pos x="651" y="965"/>
                  </a:cxn>
                  <a:cxn ang="0">
                    <a:pos x="669" y="989"/>
                  </a:cxn>
                  <a:cxn ang="0">
                    <a:pos x="643" y="1036"/>
                  </a:cxn>
                  <a:cxn ang="0">
                    <a:pos x="579" y="1166"/>
                  </a:cxn>
                  <a:cxn ang="0">
                    <a:pos x="599" y="1213"/>
                  </a:cxn>
                  <a:cxn ang="0">
                    <a:pos x="696" y="1228"/>
                  </a:cxn>
                  <a:cxn ang="0">
                    <a:pos x="779" y="1242"/>
                  </a:cxn>
                  <a:cxn ang="0">
                    <a:pos x="791" y="1262"/>
                  </a:cxn>
                  <a:cxn ang="0">
                    <a:pos x="788" y="1294"/>
                  </a:cxn>
                  <a:cxn ang="0">
                    <a:pos x="736" y="1451"/>
                  </a:cxn>
                  <a:cxn ang="0">
                    <a:pos x="743" y="1519"/>
                  </a:cxn>
                  <a:cxn ang="0">
                    <a:pos x="829" y="1571"/>
                  </a:cxn>
                  <a:cxn ang="0">
                    <a:pos x="884" y="1563"/>
                  </a:cxn>
                  <a:cxn ang="0">
                    <a:pos x="790" y="1542"/>
                  </a:cxn>
                  <a:cxn ang="0">
                    <a:pos x="763" y="1500"/>
                  </a:cxn>
                  <a:cxn ang="0">
                    <a:pos x="749" y="1455"/>
                  </a:cxn>
                  <a:cxn ang="0">
                    <a:pos x="810" y="1320"/>
                  </a:cxn>
                  <a:cxn ang="0">
                    <a:pos x="817" y="1252"/>
                  </a:cxn>
                  <a:cxn ang="0">
                    <a:pos x="765" y="1210"/>
                  </a:cxn>
                  <a:cxn ang="0">
                    <a:pos x="631" y="1198"/>
                  </a:cxn>
                  <a:cxn ang="0">
                    <a:pos x="609" y="1190"/>
                  </a:cxn>
                  <a:cxn ang="0">
                    <a:pos x="606" y="1171"/>
                  </a:cxn>
                  <a:cxn ang="0">
                    <a:pos x="643" y="1091"/>
                  </a:cxn>
                  <a:cxn ang="0">
                    <a:pos x="683" y="1000"/>
                  </a:cxn>
                  <a:cxn ang="0">
                    <a:pos x="657" y="953"/>
                  </a:cxn>
                  <a:cxn ang="0">
                    <a:pos x="523" y="924"/>
                  </a:cxn>
                  <a:cxn ang="0">
                    <a:pos x="466" y="919"/>
                  </a:cxn>
                  <a:cxn ang="0">
                    <a:pos x="448" y="895"/>
                  </a:cxn>
                  <a:cxn ang="0">
                    <a:pos x="475" y="849"/>
                  </a:cxn>
                  <a:cxn ang="0">
                    <a:pos x="539" y="728"/>
                  </a:cxn>
                  <a:cxn ang="0">
                    <a:pos x="527" y="676"/>
                  </a:cxn>
                  <a:cxn ang="0">
                    <a:pos x="416" y="636"/>
                  </a:cxn>
                  <a:cxn ang="0">
                    <a:pos x="324" y="608"/>
                  </a:cxn>
                  <a:cxn ang="0">
                    <a:pos x="308" y="590"/>
                  </a:cxn>
                  <a:cxn ang="0">
                    <a:pos x="328" y="528"/>
                  </a:cxn>
                  <a:cxn ang="0">
                    <a:pos x="387" y="410"/>
                  </a:cxn>
                  <a:cxn ang="0">
                    <a:pos x="366" y="366"/>
                  </a:cxn>
                  <a:cxn ang="0">
                    <a:pos x="264" y="341"/>
                  </a:cxn>
                  <a:cxn ang="0">
                    <a:pos x="176" y="319"/>
                  </a:cxn>
                  <a:cxn ang="0">
                    <a:pos x="164" y="300"/>
                  </a:cxn>
                  <a:cxn ang="0">
                    <a:pos x="170" y="269"/>
                  </a:cxn>
                  <a:cxn ang="0">
                    <a:pos x="232" y="126"/>
                  </a:cxn>
                  <a:cxn ang="0">
                    <a:pos x="225" y="71"/>
                  </a:cxn>
                  <a:cxn ang="0">
                    <a:pos x="168" y="31"/>
                  </a:cxn>
                </a:cxnLst>
                <a:rect l="0" t="0" r="r" b="b"/>
                <a:pathLst>
                  <a:path w="892" h="1587">
                    <a:moveTo>
                      <a:pt x="4" y="0"/>
                    </a:moveTo>
                    <a:lnTo>
                      <a:pt x="0" y="24"/>
                    </a:lnTo>
                    <a:lnTo>
                      <a:pt x="37" y="28"/>
                    </a:lnTo>
                    <a:lnTo>
                      <a:pt x="72" y="33"/>
                    </a:lnTo>
                    <a:lnTo>
                      <a:pt x="105" y="38"/>
                    </a:lnTo>
                    <a:lnTo>
                      <a:pt x="105" y="26"/>
                    </a:lnTo>
                    <a:lnTo>
                      <a:pt x="100" y="37"/>
                    </a:lnTo>
                    <a:lnTo>
                      <a:pt x="131" y="44"/>
                    </a:lnTo>
                    <a:lnTo>
                      <a:pt x="158" y="54"/>
                    </a:lnTo>
                    <a:lnTo>
                      <a:pt x="170" y="59"/>
                    </a:lnTo>
                    <a:lnTo>
                      <a:pt x="181" y="65"/>
                    </a:lnTo>
                    <a:lnTo>
                      <a:pt x="186" y="54"/>
                    </a:lnTo>
                    <a:lnTo>
                      <a:pt x="177" y="62"/>
                    </a:lnTo>
                    <a:lnTo>
                      <a:pt x="186" y="69"/>
                    </a:lnTo>
                    <a:lnTo>
                      <a:pt x="196" y="77"/>
                    </a:lnTo>
                    <a:lnTo>
                      <a:pt x="203" y="85"/>
                    </a:lnTo>
                    <a:lnTo>
                      <a:pt x="212" y="76"/>
                    </a:lnTo>
                    <a:lnTo>
                      <a:pt x="199" y="81"/>
                    </a:lnTo>
                    <a:lnTo>
                      <a:pt x="205" y="90"/>
                    </a:lnTo>
                    <a:lnTo>
                      <a:pt x="208" y="101"/>
                    </a:lnTo>
                    <a:lnTo>
                      <a:pt x="221" y="95"/>
                    </a:lnTo>
                    <a:lnTo>
                      <a:pt x="207" y="95"/>
                    </a:lnTo>
                    <a:lnTo>
                      <a:pt x="207" y="108"/>
                    </a:lnTo>
                    <a:lnTo>
                      <a:pt x="205" y="120"/>
                    </a:lnTo>
                    <a:lnTo>
                      <a:pt x="219" y="120"/>
                    </a:lnTo>
                    <a:lnTo>
                      <a:pt x="206" y="116"/>
                    </a:lnTo>
                    <a:lnTo>
                      <a:pt x="201" y="131"/>
                    </a:lnTo>
                    <a:lnTo>
                      <a:pt x="196" y="146"/>
                    </a:lnTo>
                    <a:lnTo>
                      <a:pt x="188" y="162"/>
                    </a:lnTo>
                    <a:lnTo>
                      <a:pt x="173" y="195"/>
                    </a:lnTo>
                    <a:lnTo>
                      <a:pt x="157" y="229"/>
                    </a:lnTo>
                    <a:lnTo>
                      <a:pt x="150" y="244"/>
                    </a:lnTo>
                    <a:lnTo>
                      <a:pt x="144" y="260"/>
                    </a:lnTo>
                    <a:lnTo>
                      <a:pt x="140" y="274"/>
                    </a:lnTo>
                    <a:lnTo>
                      <a:pt x="139" y="280"/>
                    </a:lnTo>
                    <a:lnTo>
                      <a:pt x="137" y="292"/>
                    </a:lnTo>
                    <a:lnTo>
                      <a:pt x="137" y="305"/>
                    </a:lnTo>
                    <a:lnTo>
                      <a:pt x="138" y="310"/>
                    </a:lnTo>
                    <a:lnTo>
                      <a:pt x="141" y="320"/>
                    </a:lnTo>
                    <a:lnTo>
                      <a:pt x="149" y="329"/>
                    </a:lnTo>
                    <a:lnTo>
                      <a:pt x="151" y="333"/>
                    </a:lnTo>
                    <a:lnTo>
                      <a:pt x="160" y="340"/>
                    </a:lnTo>
                    <a:lnTo>
                      <a:pt x="165" y="342"/>
                    </a:lnTo>
                    <a:lnTo>
                      <a:pt x="177" y="348"/>
                    </a:lnTo>
                    <a:lnTo>
                      <a:pt x="191" y="353"/>
                    </a:lnTo>
                    <a:lnTo>
                      <a:pt x="206" y="357"/>
                    </a:lnTo>
                    <a:lnTo>
                      <a:pt x="223" y="360"/>
                    </a:lnTo>
                    <a:lnTo>
                      <a:pt x="228" y="361"/>
                    </a:lnTo>
                    <a:lnTo>
                      <a:pt x="264" y="366"/>
                    </a:lnTo>
                    <a:lnTo>
                      <a:pt x="299" y="371"/>
                    </a:lnTo>
                    <a:lnTo>
                      <a:pt x="315" y="373"/>
                    </a:lnTo>
                    <a:lnTo>
                      <a:pt x="315" y="361"/>
                    </a:lnTo>
                    <a:lnTo>
                      <a:pt x="309" y="372"/>
                    </a:lnTo>
                    <a:lnTo>
                      <a:pt x="325" y="376"/>
                    </a:lnTo>
                    <a:lnTo>
                      <a:pt x="339" y="381"/>
                    </a:lnTo>
                    <a:lnTo>
                      <a:pt x="351" y="386"/>
                    </a:lnTo>
                    <a:lnTo>
                      <a:pt x="355" y="374"/>
                    </a:lnTo>
                    <a:lnTo>
                      <a:pt x="346" y="384"/>
                    </a:lnTo>
                    <a:lnTo>
                      <a:pt x="354" y="390"/>
                    </a:lnTo>
                    <a:lnTo>
                      <a:pt x="365" y="381"/>
                    </a:lnTo>
                    <a:lnTo>
                      <a:pt x="352" y="386"/>
                    </a:lnTo>
                    <a:lnTo>
                      <a:pt x="358" y="394"/>
                    </a:lnTo>
                    <a:lnTo>
                      <a:pt x="360" y="404"/>
                    </a:lnTo>
                    <a:lnTo>
                      <a:pt x="373" y="398"/>
                    </a:lnTo>
                    <a:lnTo>
                      <a:pt x="359" y="398"/>
                    </a:lnTo>
                    <a:lnTo>
                      <a:pt x="359" y="410"/>
                    </a:lnTo>
                    <a:lnTo>
                      <a:pt x="373" y="410"/>
                    </a:lnTo>
                    <a:lnTo>
                      <a:pt x="360" y="405"/>
                    </a:lnTo>
                    <a:lnTo>
                      <a:pt x="358" y="417"/>
                    </a:lnTo>
                    <a:lnTo>
                      <a:pt x="353" y="431"/>
                    </a:lnTo>
                    <a:lnTo>
                      <a:pt x="346" y="444"/>
                    </a:lnTo>
                    <a:lnTo>
                      <a:pt x="338" y="459"/>
                    </a:lnTo>
                    <a:lnTo>
                      <a:pt x="320" y="489"/>
                    </a:lnTo>
                    <a:lnTo>
                      <a:pt x="302" y="519"/>
                    </a:lnTo>
                    <a:lnTo>
                      <a:pt x="295" y="534"/>
                    </a:lnTo>
                    <a:lnTo>
                      <a:pt x="288" y="548"/>
                    </a:lnTo>
                    <a:lnTo>
                      <a:pt x="284" y="562"/>
                    </a:lnTo>
                    <a:lnTo>
                      <a:pt x="282" y="566"/>
                    </a:lnTo>
                    <a:lnTo>
                      <a:pt x="280" y="578"/>
                    </a:lnTo>
                    <a:lnTo>
                      <a:pt x="280" y="590"/>
                    </a:lnTo>
                    <a:lnTo>
                      <a:pt x="281" y="595"/>
                    </a:lnTo>
                    <a:lnTo>
                      <a:pt x="285" y="606"/>
                    </a:lnTo>
                    <a:lnTo>
                      <a:pt x="292" y="614"/>
                    </a:lnTo>
                    <a:lnTo>
                      <a:pt x="294" y="618"/>
                    </a:lnTo>
                    <a:lnTo>
                      <a:pt x="304" y="625"/>
                    </a:lnTo>
                    <a:lnTo>
                      <a:pt x="308" y="628"/>
                    </a:lnTo>
                    <a:lnTo>
                      <a:pt x="321" y="635"/>
                    </a:lnTo>
                    <a:lnTo>
                      <a:pt x="335" y="641"/>
                    </a:lnTo>
                    <a:lnTo>
                      <a:pt x="351" y="646"/>
                    </a:lnTo>
                    <a:lnTo>
                      <a:pt x="368" y="650"/>
                    </a:lnTo>
                    <a:lnTo>
                      <a:pt x="406" y="659"/>
                    </a:lnTo>
                    <a:lnTo>
                      <a:pt x="442" y="667"/>
                    </a:lnTo>
                    <a:lnTo>
                      <a:pt x="460" y="671"/>
                    </a:lnTo>
                    <a:lnTo>
                      <a:pt x="475" y="676"/>
                    </a:lnTo>
                    <a:lnTo>
                      <a:pt x="490" y="683"/>
                    </a:lnTo>
                    <a:lnTo>
                      <a:pt x="502" y="689"/>
                    </a:lnTo>
                    <a:lnTo>
                      <a:pt x="507" y="677"/>
                    </a:lnTo>
                    <a:lnTo>
                      <a:pt x="497" y="687"/>
                    </a:lnTo>
                    <a:lnTo>
                      <a:pt x="507" y="694"/>
                    </a:lnTo>
                    <a:lnTo>
                      <a:pt x="516" y="685"/>
                    </a:lnTo>
                    <a:lnTo>
                      <a:pt x="503" y="690"/>
                    </a:lnTo>
                    <a:lnTo>
                      <a:pt x="510" y="699"/>
                    </a:lnTo>
                    <a:lnTo>
                      <a:pt x="514" y="709"/>
                    </a:lnTo>
                    <a:lnTo>
                      <a:pt x="527" y="704"/>
                    </a:lnTo>
                    <a:lnTo>
                      <a:pt x="513" y="704"/>
                    </a:lnTo>
                    <a:lnTo>
                      <a:pt x="513" y="716"/>
                    </a:lnTo>
                    <a:lnTo>
                      <a:pt x="510" y="728"/>
                    </a:lnTo>
                    <a:lnTo>
                      <a:pt x="525" y="728"/>
                    </a:lnTo>
                    <a:lnTo>
                      <a:pt x="512" y="723"/>
                    </a:lnTo>
                    <a:lnTo>
                      <a:pt x="507" y="737"/>
                    </a:lnTo>
                    <a:lnTo>
                      <a:pt x="500" y="751"/>
                    </a:lnTo>
                    <a:lnTo>
                      <a:pt x="493" y="766"/>
                    </a:lnTo>
                    <a:lnTo>
                      <a:pt x="475" y="796"/>
                    </a:lnTo>
                    <a:lnTo>
                      <a:pt x="458" y="825"/>
                    </a:lnTo>
                    <a:lnTo>
                      <a:pt x="449" y="840"/>
                    </a:lnTo>
                    <a:lnTo>
                      <a:pt x="442" y="854"/>
                    </a:lnTo>
                    <a:lnTo>
                      <a:pt x="438" y="867"/>
                    </a:lnTo>
                    <a:lnTo>
                      <a:pt x="435" y="879"/>
                    </a:lnTo>
                    <a:lnTo>
                      <a:pt x="434" y="884"/>
                    </a:lnTo>
                    <a:lnTo>
                      <a:pt x="434" y="895"/>
                    </a:lnTo>
                    <a:lnTo>
                      <a:pt x="435" y="899"/>
                    </a:lnTo>
                    <a:lnTo>
                      <a:pt x="438" y="910"/>
                    </a:lnTo>
                    <a:lnTo>
                      <a:pt x="443" y="917"/>
                    </a:lnTo>
                    <a:lnTo>
                      <a:pt x="447" y="921"/>
                    </a:lnTo>
                    <a:lnTo>
                      <a:pt x="455" y="928"/>
                    </a:lnTo>
                    <a:lnTo>
                      <a:pt x="460" y="930"/>
                    </a:lnTo>
                    <a:lnTo>
                      <a:pt x="472" y="937"/>
                    </a:lnTo>
                    <a:lnTo>
                      <a:pt x="486" y="941"/>
                    </a:lnTo>
                    <a:lnTo>
                      <a:pt x="501" y="945"/>
                    </a:lnTo>
                    <a:lnTo>
                      <a:pt x="517" y="948"/>
                    </a:lnTo>
                    <a:lnTo>
                      <a:pt x="523" y="949"/>
                    </a:lnTo>
                    <a:lnTo>
                      <a:pt x="559" y="954"/>
                    </a:lnTo>
                    <a:lnTo>
                      <a:pt x="594" y="960"/>
                    </a:lnTo>
                    <a:lnTo>
                      <a:pt x="594" y="947"/>
                    </a:lnTo>
                    <a:lnTo>
                      <a:pt x="589" y="959"/>
                    </a:lnTo>
                    <a:lnTo>
                      <a:pt x="606" y="962"/>
                    </a:lnTo>
                    <a:lnTo>
                      <a:pt x="621" y="966"/>
                    </a:lnTo>
                    <a:lnTo>
                      <a:pt x="635" y="970"/>
                    </a:lnTo>
                    <a:lnTo>
                      <a:pt x="647" y="976"/>
                    </a:lnTo>
                    <a:lnTo>
                      <a:pt x="651" y="965"/>
                    </a:lnTo>
                    <a:lnTo>
                      <a:pt x="642" y="973"/>
                    </a:lnTo>
                    <a:lnTo>
                      <a:pt x="650" y="980"/>
                    </a:lnTo>
                    <a:lnTo>
                      <a:pt x="661" y="971"/>
                    </a:lnTo>
                    <a:lnTo>
                      <a:pt x="648" y="976"/>
                    </a:lnTo>
                    <a:lnTo>
                      <a:pt x="654" y="985"/>
                    </a:lnTo>
                    <a:lnTo>
                      <a:pt x="656" y="994"/>
                    </a:lnTo>
                    <a:lnTo>
                      <a:pt x="669" y="989"/>
                    </a:lnTo>
                    <a:lnTo>
                      <a:pt x="655" y="989"/>
                    </a:lnTo>
                    <a:lnTo>
                      <a:pt x="655" y="1000"/>
                    </a:lnTo>
                    <a:lnTo>
                      <a:pt x="653" y="1013"/>
                    </a:lnTo>
                    <a:lnTo>
                      <a:pt x="667" y="1013"/>
                    </a:lnTo>
                    <a:lnTo>
                      <a:pt x="654" y="1007"/>
                    </a:lnTo>
                    <a:lnTo>
                      <a:pt x="649" y="1021"/>
                    </a:lnTo>
                    <a:lnTo>
                      <a:pt x="643" y="1036"/>
                    </a:lnTo>
                    <a:lnTo>
                      <a:pt x="635" y="1050"/>
                    </a:lnTo>
                    <a:lnTo>
                      <a:pt x="617" y="1081"/>
                    </a:lnTo>
                    <a:lnTo>
                      <a:pt x="601" y="1112"/>
                    </a:lnTo>
                    <a:lnTo>
                      <a:pt x="593" y="1126"/>
                    </a:lnTo>
                    <a:lnTo>
                      <a:pt x="587" y="1141"/>
                    </a:lnTo>
                    <a:lnTo>
                      <a:pt x="581" y="1154"/>
                    </a:lnTo>
                    <a:lnTo>
                      <a:pt x="579" y="1166"/>
                    </a:lnTo>
                    <a:lnTo>
                      <a:pt x="577" y="1171"/>
                    </a:lnTo>
                    <a:lnTo>
                      <a:pt x="577" y="1181"/>
                    </a:lnTo>
                    <a:lnTo>
                      <a:pt x="579" y="1187"/>
                    </a:lnTo>
                    <a:lnTo>
                      <a:pt x="581" y="1196"/>
                    </a:lnTo>
                    <a:lnTo>
                      <a:pt x="587" y="1203"/>
                    </a:lnTo>
                    <a:lnTo>
                      <a:pt x="589" y="1207"/>
                    </a:lnTo>
                    <a:lnTo>
                      <a:pt x="599" y="1213"/>
                    </a:lnTo>
                    <a:lnTo>
                      <a:pt x="603" y="1215"/>
                    </a:lnTo>
                    <a:lnTo>
                      <a:pt x="614" y="1219"/>
                    </a:lnTo>
                    <a:lnTo>
                      <a:pt x="627" y="1222"/>
                    </a:lnTo>
                    <a:lnTo>
                      <a:pt x="631" y="1223"/>
                    </a:lnTo>
                    <a:lnTo>
                      <a:pt x="647" y="1225"/>
                    </a:lnTo>
                    <a:lnTo>
                      <a:pt x="662" y="1226"/>
                    </a:lnTo>
                    <a:lnTo>
                      <a:pt x="696" y="1228"/>
                    </a:lnTo>
                    <a:lnTo>
                      <a:pt x="730" y="1230"/>
                    </a:lnTo>
                    <a:lnTo>
                      <a:pt x="745" y="1231"/>
                    </a:lnTo>
                    <a:lnTo>
                      <a:pt x="761" y="1234"/>
                    </a:lnTo>
                    <a:lnTo>
                      <a:pt x="761" y="1222"/>
                    </a:lnTo>
                    <a:lnTo>
                      <a:pt x="755" y="1233"/>
                    </a:lnTo>
                    <a:lnTo>
                      <a:pt x="769" y="1238"/>
                    </a:lnTo>
                    <a:lnTo>
                      <a:pt x="779" y="1242"/>
                    </a:lnTo>
                    <a:lnTo>
                      <a:pt x="785" y="1230"/>
                    </a:lnTo>
                    <a:lnTo>
                      <a:pt x="775" y="1240"/>
                    </a:lnTo>
                    <a:lnTo>
                      <a:pt x="784" y="1246"/>
                    </a:lnTo>
                    <a:lnTo>
                      <a:pt x="795" y="1238"/>
                    </a:lnTo>
                    <a:lnTo>
                      <a:pt x="782" y="1242"/>
                    </a:lnTo>
                    <a:lnTo>
                      <a:pt x="788" y="1251"/>
                    </a:lnTo>
                    <a:lnTo>
                      <a:pt x="791" y="1262"/>
                    </a:lnTo>
                    <a:lnTo>
                      <a:pt x="804" y="1256"/>
                    </a:lnTo>
                    <a:lnTo>
                      <a:pt x="790" y="1256"/>
                    </a:lnTo>
                    <a:lnTo>
                      <a:pt x="791" y="1269"/>
                    </a:lnTo>
                    <a:lnTo>
                      <a:pt x="790" y="1282"/>
                    </a:lnTo>
                    <a:lnTo>
                      <a:pt x="787" y="1298"/>
                    </a:lnTo>
                    <a:lnTo>
                      <a:pt x="801" y="1298"/>
                    </a:lnTo>
                    <a:lnTo>
                      <a:pt x="788" y="1294"/>
                    </a:lnTo>
                    <a:lnTo>
                      <a:pt x="784" y="1310"/>
                    </a:lnTo>
                    <a:lnTo>
                      <a:pt x="778" y="1327"/>
                    </a:lnTo>
                    <a:lnTo>
                      <a:pt x="765" y="1364"/>
                    </a:lnTo>
                    <a:lnTo>
                      <a:pt x="751" y="1400"/>
                    </a:lnTo>
                    <a:lnTo>
                      <a:pt x="745" y="1418"/>
                    </a:lnTo>
                    <a:lnTo>
                      <a:pt x="740" y="1435"/>
                    </a:lnTo>
                    <a:lnTo>
                      <a:pt x="736" y="1451"/>
                    </a:lnTo>
                    <a:lnTo>
                      <a:pt x="735" y="1455"/>
                    </a:lnTo>
                    <a:lnTo>
                      <a:pt x="731" y="1471"/>
                    </a:lnTo>
                    <a:lnTo>
                      <a:pt x="731" y="1483"/>
                    </a:lnTo>
                    <a:lnTo>
                      <a:pt x="732" y="1488"/>
                    </a:lnTo>
                    <a:lnTo>
                      <a:pt x="734" y="1498"/>
                    </a:lnTo>
                    <a:lnTo>
                      <a:pt x="737" y="1509"/>
                    </a:lnTo>
                    <a:lnTo>
                      <a:pt x="743" y="1519"/>
                    </a:lnTo>
                    <a:lnTo>
                      <a:pt x="745" y="1523"/>
                    </a:lnTo>
                    <a:lnTo>
                      <a:pt x="752" y="1530"/>
                    </a:lnTo>
                    <a:lnTo>
                      <a:pt x="761" y="1537"/>
                    </a:lnTo>
                    <a:lnTo>
                      <a:pt x="781" y="1550"/>
                    </a:lnTo>
                    <a:lnTo>
                      <a:pt x="785" y="1553"/>
                    </a:lnTo>
                    <a:lnTo>
                      <a:pt x="806" y="1563"/>
                    </a:lnTo>
                    <a:lnTo>
                      <a:pt x="829" y="1571"/>
                    </a:lnTo>
                    <a:lnTo>
                      <a:pt x="850" y="1578"/>
                    </a:lnTo>
                    <a:lnTo>
                      <a:pt x="858" y="1580"/>
                    </a:lnTo>
                    <a:lnTo>
                      <a:pt x="866" y="1583"/>
                    </a:lnTo>
                    <a:lnTo>
                      <a:pt x="873" y="1586"/>
                    </a:lnTo>
                    <a:lnTo>
                      <a:pt x="877" y="1587"/>
                    </a:lnTo>
                    <a:lnTo>
                      <a:pt x="892" y="1567"/>
                    </a:lnTo>
                    <a:lnTo>
                      <a:pt x="884" y="1563"/>
                    </a:lnTo>
                    <a:lnTo>
                      <a:pt x="877" y="1560"/>
                    </a:lnTo>
                    <a:lnTo>
                      <a:pt x="869" y="1557"/>
                    </a:lnTo>
                    <a:lnTo>
                      <a:pt x="861" y="1555"/>
                    </a:lnTo>
                    <a:lnTo>
                      <a:pt x="839" y="1548"/>
                    </a:lnTo>
                    <a:lnTo>
                      <a:pt x="817" y="1541"/>
                    </a:lnTo>
                    <a:lnTo>
                      <a:pt x="796" y="1530"/>
                    </a:lnTo>
                    <a:lnTo>
                      <a:pt x="790" y="1542"/>
                    </a:lnTo>
                    <a:lnTo>
                      <a:pt x="801" y="1532"/>
                    </a:lnTo>
                    <a:lnTo>
                      <a:pt x="781" y="1520"/>
                    </a:lnTo>
                    <a:lnTo>
                      <a:pt x="772" y="1512"/>
                    </a:lnTo>
                    <a:lnTo>
                      <a:pt x="765" y="1505"/>
                    </a:lnTo>
                    <a:lnTo>
                      <a:pt x="756" y="1513"/>
                    </a:lnTo>
                    <a:lnTo>
                      <a:pt x="769" y="1509"/>
                    </a:lnTo>
                    <a:lnTo>
                      <a:pt x="763" y="1500"/>
                    </a:lnTo>
                    <a:lnTo>
                      <a:pt x="761" y="1493"/>
                    </a:lnTo>
                    <a:lnTo>
                      <a:pt x="758" y="1479"/>
                    </a:lnTo>
                    <a:lnTo>
                      <a:pt x="745" y="1483"/>
                    </a:lnTo>
                    <a:lnTo>
                      <a:pt x="759" y="1483"/>
                    </a:lnTo>
                    <a:lnTo>
                      <a:pt x="759" y="1471"/>
                    </a:lnTo>
                    <a:lnTo>
                      <a:pt x="763" y="1455"/>
                    </a:lnTo>
                    <a:lnTo>
                      <a:pt x="749" y="1455"/>
                    </a:lnTo>
                    <a:lnTo>
                      <a:pt x="762" y="1460"/>
                    </a:lnTo>
                    <a:lnTo>
                      <a:pt x="765" y="1445"/>
                    </a:lnTo>
                    <a:lnTo>
                      <a:pt x="771" y="1427"/>
                    </a:lnTo>
                    <a:lnTo>
                      <a:pt x="777" y="1409"/>
                    </a:lnTo>
                    <a:lnTo>
                      <a:pt x="791" y="1373"/>
                    </a:lnTo>
                    <a:lnTo>
                      <a:pt x="804" y="1336"/>
                    </a:lnTo>
                    <a:lnTo>
                      <a:pt x="810" y="1320"/>
                    </a:lnTo>
                    <a:lnTo>
                      <a:pt x="814" y="1303"/>
                    </a:lnTo>
                    <a:lnTo>
                      <a:pt x="815" y="1298"/>
                    </a:lnTo>
                    <a:lnTo>
                      <a:pt x="815" y="1298"/>
                    </a:lnTo>
                    <a:lnTo>
                      <a:pt x="818" y="1282"/>
                    </a:lnTo>
                    <a:lnTo>
                      <a:pt x="819" y="1269"/>
                    </a:lnTo>
                    <a:lnTo>
                      <a:pt x="818" y="1256"/>
                    </a:lnTo>
                    <a:lnTo>
                      <a:pt x="817" y="1252"/>
                    </a:lnTo>
                    <a:lnTo>
                      <a:pt x="814" y="1241"/>
                    </a:lnTo>
                    <a:lnTo>
                      <a:pt x="808" y="1232"/>
                    </a:lnTo>
                    <a:lnTo>
                      <a:pt x="804" y="1228"/>
                    </a:lnTo>
                    <a:lnTo>
                      <a:pt x="795" y="1222"/>
                    </a:lnTo>
                    <a:lnTo>
                      <a:pt x="790" y="1219"/>
                    </a:lnTo>
                    <a:lnTo>
                      <a:pt x="779" y="1215"/>
                    </a:lnTo>
                    <a:lnTo>
                      <a:pt x="765" y="1210"/>
                    </a:lnTo>
                    <a:lnTo>
                      <a:pt x="761" y="1209"/>
                    </a:lnTo>
                    <a:lnTo>
                      <a:pt x="745" y="1206"/>
                    </a:lnTo>
                    <a:lnTo>
                      <a:pt x="730" y="1205"/>
                    </a:lnTo>
                    <a:lnTo>
                      <a:pt x="696" y="1203"/>
                    </a:lnTo>
                    <a:lnTo>
                      <a:pt x="662" y="1201"/>
                    </a:lnTo>
                    <a:lnTo>
                      <a:pt x="647" y="1200"/>
                    </a:lnTo>
                    <a:lnTo>
                      <a:pt x="631" y="1198"/>
                    </a:lnTo>
                    <a:lnTo>
                      <a:pt x="631" y="1210"/>
                    </a:lnTo>
                    <a:lnTo>
                      <a:pt x="637" y="1199"/>
                    </a:lnTo>
                    <a:lnTo>
                      <a:pt x="624" y="1196"/>
                    </a:lnTo>
                    <a:lnTo>
                      <a:pt x="614" y="1192"/>
                    </a:lnTo>
                    <a:lnTo>
                      <a:pt x="608" y="1203"/>
                    </a:lnTo>
                    <a:lnTo>
                      <a:pt x="619" y="1195"/>
                    </a:lnTo>
                    <a:lnTo>
                      <a:pt x="609" y="1190"/>
                    </a:lnTo>
                    <a:lnTo>
                      <a:pt x="600" y="1198"/>
                    </a:lnTo>
                    <a:lnTo>
                      <a:pt x="613" y="1194"/>
                    </a:lnTo>
                    <a:lnTo>
                      <a:pt x="607" y="1185"/>
                    </a:lnTo>
                    <a:lnTo>
                      <a:pt x="604" y="1177"/>
                    </a:lnTo>
                    <a:lnTo>
                      <a:pt x="591" y="1181"/>
                    </a:lnTo>
                    <a:lnTo>
                      <a:pt x="606" y="1181"/>
                    </a:lnTo>
                    <a:lnTo>
                      <a:pt x="606" y="1171"/>
                    </a:lnTo>
                    <a:lnTo>
                      <a:pt x="591" y="1171"/>
                    </a:lnTo>
                    <a:lnTo>
                      <a:pt x="604" y="1175"/>
                    </a:lnTo>
                    <a:lnTo>
                      <a:pt x="607" y="1164"/>
                    </a:lnTo>
                    <a:lnTo>
                      <a:pt x="613" y="1150"/>
                    </a:lnTo>
                    <a:lnTo>
                      <a:pt x="619" y="1136"/>
                    </a:lnTo>
                    <a:lnTo>
                      <a:pt x="627" y="1121"/>
                    </a:lnTo>
                    <a:lnTo>
                      <a:pt x="643" y="1091"/>
                    </a:lnTo>
                    <a:lnTo>
                      <a:pt x="661" y="1060"/>
                    </a:lnTo>
                    <a:lnTo>
                      <a:pt x="669" y="1045"/>
                    </a:lnTo>
                    <a:lnTo>
                      <a:pt x="675" y="1030"/>
                    </a:lnTo>
                    <a:lnTo>
                      <a:pt x="680" y="1017"/>
                    </a:lnTo>
                    <a:lnTo>
                      <a:pt x="681" y="1013"/>
                    </a:lnTo>
                    <a:lnTo>
                      <a:pt x="681" y="1013"/>
                    </a:lnTo>
                    <a:lnTo>
                      <a:pt x="683" y="1000"/>
                    </a:lnTo>
                    <a:lnTo>
                      <a:pt x="683" y="989"/>
                    </a:lnTo>
                    <a:lnTo>
                      <a:pt x="682" y="985"/>
                    </a:lnTo>
                    <a:lnTo>
                      <a:pt x="680" y="974"/>
                    </a:lnTo>
                    <a:lnTo>
                      <a:pt x="674" y="967"/>
                    </a:lnTo>
                    <a:lnTo>
                      <a:pt x="670" y="963"/>
                    </a:lnTo>
                    <a:lnTo>
                      <a:pt x="662" y="955"/>
                    </a:lnTo>
                    <a:lnTo>
                      <a:pt x="657" y="953"/>
                    </a:lnTo>
                    <a:lnTo>
                      <a:pt x="646" y="947"/>
                    </a:lnTo>
                    <a:lnTo>
                      <a:pt x="631" y="943"/>
                    </a:lnTo>
                    <a:lnTo>
                      <a:pt x="616" y="939"/>
                    </a:lnTo>
                    <a:lnTo>
                      <a:pt x="600" y="936"/>
                    </a:lnTo>
                    <a:lnTo>
                      <a:pt x="594" y="935"/>
                    </a:lnTo>
                    <a:lnTo>
                      <a:pt x="559" y="929"/>
                    </a:lnTo>
                    <a:lnTo>
                      <a:pt x="523" y="924"/>
                    </a:lnTo>
                    <a:lnTo>
                      <a:pt x="523" y="937"/>
                    </a:lnTo>
                    <a:lnTo>
                      <a:pt x="528" y="925"/>
                    </a:lnTo>
                    <a:lnTo>
                      <a:pt x="512" y="922"/>
                    </a:lnTo>
                    <a:lnTo>
                      <a:pt x="496" y="918"/>
                    </a:lnTo>
                    <a:lnTo>
                      <a:pt x="482" y="914"/>
                    </a:lnTo>
                    <a:lnTo>
                      <a:pt x="470" y="907"/>
                    </a:lnTo>
                    <a:lnTo>
                      <a:pt x="466" y="919"/>
                    </a:lnTo>
                    <a:lnTo>
                      <a:pt x="475" y="911"/>
                    </a:lnTo>
                    <a:lnTo>
                      <a:pt x="467" y="903"/>
                    </a:lnTo>
                    <a:lnTo>
                      <a:pt x="456" y="913"/>
                    </a:lnTo>
                    <a:lnTo>
                      <a:pt x="469" y="907"/>
                    </a:lnTo>
                    <a:lnTo>
                      <a:pt x="463" y="899"/>
                    </a:lnTo>
                    <a:lnTo>
                      <a:pt x="461" y="890"/>
                    </a:lnTo>
                    <a:lnTo>
                      <a:pt x="448" y="895"/>
                    </a:lnTo>
                    <a:lnTo>
                      <a:pt x="462" y="895"/>
                    </a:lnTo>
                    <a:lnTo>
                      <a:pt x="462" y="884"/>
                    </a:lnTo>
                    <a:lnTo>
                      <a:pt x="448" y="884"/>
                    </a:lnTo>
                    <a:lnTo>
                      <a:pt x="461" y="889"/>
                    </a:lnTo>
                    <a:lnTo>
                      <a:pt x="463" y="876"/>
                    </a:lnTo>
                    <a:lnTo>
                      <a:pt x="468" y="864"/>
                    </a:lnTo>
                    <a:lnTo>
                      <a:pt x="475" y="849"/>
                    </a:lnTo>
                    <a:lnTo>
                      <a:pt x="483" y="835"/>
                    </a:lnTo>
                    <a:lnTo>
                      <a:pt x="501" y="805"/>
                    </a:lnTo>
                    <a:lnTo>
                      <a:pt x="519" y="775"/>
                    </a:lnTo>
                    <a:lnTo>
                      <a:pt x="526" y="761"/>
                    </a:lnTo>
                    <a:lnTo>
                      <a:pt x="533" y="746"/>
                    </a:lnTo>
                    <a:lnTo>
                      <a:pt x="537" y="733"/>
                    </a:lnTo>
                    <a:lnTo>
                      <a:pt x="539" y="728"/>
                    </a:lnTo>
                    <a:lnTo>
                      <a:pt x="539" y="728"/>
                    </a:lnTo>
                    <a:lnTo>
                      <a:pt x="541" y="716"/>
                    </a:lnTo>
                    <a:lnTo>
                      <a:pt x="541" y="704"/>
                    </a:lnTo>
                    <a:lnTo>
                      <a:pt x="540" y="699"/>
                    </a:lnTo>
                    <a:lnTo>
                      <a:pt x="536" y="689"/>
                    </a:lnTo>
                    <a:lnTo>
                      <a:pt x="529" y="681"/>
                    </a:lnTo>
                    <a:lnTo>
                      <a:pt x="527" y="676"/>
                    </a:lnTo>
                    <a:lnTo>
                      <a:pt x="517" y="669"/>
                    </a:lnTo>
                    <a:lnTo>
                      <a:pt x="513" y="666"/>
                    </a:lnTo>
                    <a:lnTo>
                      <a:pt x="501" y="660"/>
                    </a:lnTo>
                    <a:lnTo>
                      <a:pt x="486" y="653"/>
                    </a:lnTo>
                    <a:lnTo>
                      <a:pt x="470" y="648"/>
                    </a:lnTo>
                    <a:lnTo>
                      <a:pt x="453" y="644"/>
                    </a:lnTo>
                    <a:lnTo>
                      <a:pt x="416" y="636"/>
                    </a:lnTo>
                    <a:lnTo>
                      <a:pt x="379" y="627"/>
                    </a:lnTo>
                    <a:lnTo>
                      <a:pt x="361" y="623"/>
                    </a:lnTo>
                    <a:lnTo>
                      <a:pt x="346" y="618"/>
                    </a:lnTo>
                    <a:lnTo>
                      <a:pt x="332" y="612"/>
                    </a:lnTo>
                    <a:lnTo>
                      <a:pt x="319" y="606"/>
                    </a:lnTo>
                    <a:lnTo>
                      <a:pt x="314" y="617"/>
                    </a:lnTo>
                    <a:lnTo>
                      <a:pt x="324" y="608"/>
                    </a:lnTo>
                    <a:lnTo>
                      <a:pt x="314" y="600"/>
                    </a:lnTo>
                    <a:lnTo>
                      <a:pt x="305" y="610"/>
                    </a:lnTo>
                    <a:lnTo>
                      <a:pt x="318" y="605"/>
                    </a:lnTo>
                    <a:lnTo>
                      <a:pt x="311" y="595"/>
                    </a:lnTo>
                    <a:lnTo>
                      <a:pt x="307" y="586"/>
                    </a:lnTo>
                    <a:lnTo>
                      <a:pt x="294" y="590"/>
                    </a:lnTo>
                    <a:lnTo>
                      <a:pt x="308" y="590"/>
                    </a:lnTo>
                    <a:lnTo>
                      <a:pt x="308" y="578"/>
                    </a:lnTo>
                    <a:lnTo>
                      <a:pt x="311" y="566"/>
                    </a:lnTo>
                    <a:lnTo>
                      <a:pt x="297" y="566"/>
                    </a:lnTo>
                    <a:lnTo>
                      <a:pt x="309" y="571"/>
                    </a:lnTo>
                    <a:lnTo>
                      <a:pt x="314" y="558"/>
                    </a:lnTo>
                    <a:lnTo>
                      <a:pt x="321" y="543"/>
                    </a:lnTo>
                    <a:lnTo>
                      <a:pt x="328" y="528"/>
                    </a:lnTo>
                    <a:lnTo>
                      <a:pt x="346" y="498"/>
                    </a:lnTo>
                    <a:lnTo>
                      <a:pt x="364" y="468"/>
                    </a:lnTo>
                    <a:lnTo>
                      <a:pt x="372" y="454"/>
                    </a:lnTo>
                    <a:lnTo>
                      <a:pt x="379" y="440"/>
                    </a:lnTo>
                    <a:lnTo>
                      <a:pt x="384" y="426"/>
                    </a:lnTo>
                    <a:lnTo>
                      <a:pt x="386" y="414"/>
                    </a:lnTo>
                    <a:lnTo>
                      <a:pt x="387" y="410"/>
                    </a:lnTo>
                    <a:lnTo>
                      <a:pt x="387" y="410"/>
                    </a:lnTo>
                    <a:lnTo>
                      <a:pt x="387" y="398"/>
                    </a:lnTo>
                    <a:lnTo>
                      <a:pt x="386" y="394"/>
                    </a:lnTo>
                    <a:lnTo>
                      <a:pt x="384" y="384"/>
                    </a:lnTo>
                    <a:lnTo>
                      <a:pt x="378" y="376"/>
                    </a:lnTo>
                    <a:lnTo>
                      <a:pt x="374" y="372"/>
                    </a:lnTo>
                    <a:lnTo>
                      <a:pt x="366" y="366"/>
                    </a:lnTo>
                    <a:lnTo>
                      <a:pt x="361" y="363"/>
                    </a:lnTo>
                    <a:lnTo>
                      <a:pt x="349" y="358"/>
                    </a:lnTo>
                    <a:lnTo>
                      <a:pt x="335" y="354"/>
                    </a:lnTo>
                    <a:lnTo>
                      <a:pt x="320" y="349"/>
                    </a:lnTo>
                    <a:lnTo>
                      <a:pt x="315" y="348"/>
                    </a:lnTo>
                    <a:lnTo>
                      <a:pt x="299" y="346"/>
                    </a:lnTo>
                    <a:lnTo>
                      <a:pt x="264" y="341"/>
                    </a:lnTo>
                    <a:lnTo>
                      <a:pt x="228" y="336"/>
                    </a:lnTo>
                    <a:lnTo>
                      <a:pt x="228" y="348"/>
                    </a:lnTo>
                    <a:lnTo>
                      <a:pt x="233" y="337"/>
                    </a:lnTo>
                    <a:lnTo>
                      <a:pt x="217" y="334"/>
                    </a:lnTo>
                    <a:lnTo>
                      <a:pt x="201" y="330"/>
                    </a:lnTo>
                    <a:lnTo>
                      <a:pt x="187" y="325"/>
                    </a:lnTo>
                    <a:lnTo>
                      <a:pt x="176" y="319"/>
                    </a:lnTo>
                    <a:lnTo>
                      <a:pt x="170" y="331"/>
                    </a:lnTo>
                    <a:lnTo>
                      <a:pt x="180" y="322"/>
                    </a:lnTo>
                    <a:lnTo>
                      <a:pt x="171" y="315"/>
                    </a:lnTo>
                    <a:lnTo>
                      <a:pt x="161" y="323"/>
                    </a:lnTo>
                    <a:lnTo>
                      <a:pt x="174" y="319"/>
                    </a:lnTo>
                    <a:lnTo>
                      <a:pt x="167" y="310"/>
                    </a:lnTo>
                    <a:lnTo>
                      <a:pt x="164" y="300"/>
                    </a:lnTo>
                    <a:lnTo>
                      <a:pt x="151" y="305"/>
                    </a:lnTo>
                    <a:lnTo>
                      <a:pt x="165" y="305"/>
                    </a:lnTo>
                    <a:lnTo>
                      <a:pt x="165" y="292"/>
                    </a:lnTo>
                    <a:lnTo>
                      <a:pt x="167" y="280"/>
                    </a:lnTo>
                    <a:lnTo>
                      <a:pt x="153" y="280"/>
                    </a:lnTo>
                    <a:lnTo>
                      <a:pt x="166" y="284"/>
                    </a:lnTo>
                    <a:lnTo>
                      <a:pt x="170" y="269"/>
                    </a:lnTo>
                    <a:lnTo>
                      <a:pt x="176" y="254"/>
                    </a:lnTo>
                    <a:lnTo>
                      <a:pt x="183" y="238"/>
                    </a:lnTo>
                    <a:lnTo>
                      <a:pt x="199" y="205"/>
                    </a:lnTo>
                    <a:lnTo>
                      <a:pt x="214" y="171"/>
                    </a:lnTo>
                    <a:lnTo>
                      <a:pt x="221" y="156"/>
                    </a:lnTo>
                    <a:lnTo>
                      <a:pt x="227" y="140"/>
                    </a:lnTo>
                    <a:lnTo>
                      <a:pt x="232" y="126"/>
                    </a:lnTo>
                    <a:lnTo>
                      <a:pt x="233" y="120"/>
                    </a:lnTo>
                    <a:lnTo>
                      <a:pt x="233" y="120"/>
                    </a:lnTo>
                    <a:lnTo>
                      <a:pt x="235" y="108"/>
                    </a:lnTo>
                    <a:lnTo>
                      <a:pt x="235" y="95"/>
                    </a:lnTo>
                    <a:lnTo>
                      <a:pt x="234" y="91"/>
                    </a:lnTo>
                    <a:lnTo>
                      <a:pt x="231" y="80"/>
                    </a:lnTo>
                    <a:lnTo>
                      <a:pt x="225" y="71"/>
                    </a:lnTo>
                    <a:lnTo>
                      <a:pt x="223" y="67"/>
                    </a:lnTo>
                    <a:lnTo>
                      <a:pt x="215" y="59"/>
                    </a:lnTo>
                    <a:lnTo>
                      <a:pt x="206" y="52"/>
                    </a:lnTo>
                    <a:lnTo>
                      <a:pt x="197" y="44"/>
                    </a:lnTo>
                    <a:lnTo>
                      <a:pt x="192" y="42"/>
                    </a:lnTo>
                    <a:lnTo>
                      <a:pt x="180" y="36"/>
                    </a:lnTo>
                    <a:lnTo>
                      <a:pt x="168" y="31"/>
                    </a:lnTo>
                    <a:lnTo>
                      <a:pt x="141" y="21"/>
                    </a:lnTo>
                    <a:lnTo>
                      <a:pt x="111" y="14"/>
                    </a:lnTo>
                    <a:lnTo>
                      <a:pt x="105" y="13"/>
                    </a:lnTo>
                    <a:lnTo>
                      <a:pt x="72" y="8"/>
                    </a:lnTo>
                    <a:lnTo>
                      <a:pt x="37" y="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Freeform 63"/>
              <p:cNvSpPr>
                <a:spLocks/>
              </p:cNvSpPr>
              <p:nvPr/>
            </p:nvSpPr>
            <p:spPr bwMode="auto">
              <a:xfrm>
                <a:off x="1481138" y="2879726"/>
                <a:ext cx="42863" cy="36513"/>
              </a:xfrm>
              <a:custGeom>
                <a:avLst/>
                <a:gdLst/>
                <a:ahLst/>
                <a:cxnLst>
                  <a:cxn ang="0">
                    <a:pos x="0" y="84"/>
                  </a:cxn>
                  <a:cxn ang="0">
                    <a:pos x="136" y="116"/>
                  </a:cxn>
                  <a:cxn ang="0">
                    <a:pos x="84" y="0"/>
                  </a:cxn>
                  <a:cxn ang="0">
                    <a:pos x="0" y="84"/>
                  </a:cxn>
                </a:cxnLst>
                <a:rect l="0" t="0" r="r" b="b"/>
                <a:pathLst>
                  <a:path w="136" h="116">
                    <a:moveTo>
                      <a:pt x="0" y="84"/>
                    </a:moveTo>
                    <a:lnTo>
                      <a:pt x="136" y="116"/>
                    </a:lnTo>
                    <a:lnTo>
                      <a:pt x="84" y="0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Freeform 64"/>
              <p:cNvSpPr>
                <a:spLocks/>
              </p:cNvSpPr>
              <p:nvPr/>
            </p:nvSpPr>
            <p:spPr bwMode="auto">
              <a:xfrm>
                <a:off x="1292225" y="2374901"/>
                <a:ext cx="290513" cy="519113"/>
              </a:xfrm>
              <a:custGeom>
                <a:avLst/>
                <a:gdLst/>
                <a:ahLst/>
                <a:cxnLst>
                  <a:cxn ang="0">
                    <a:pos x="131" y="47"/>
                  </a:cxn>
                  <a:cxn ang="0">
                    <a:pos x="204" y="89"/>
                  </a:cxn>
                  <a:cxn ang="0">
                    <a:pos x="207" y="126"/>
                  </a:cxn>
                  <a:cxn ang="0">
                    <a:pos x="152" y="253"/>
                  </a:cxn>
                  <a:cxn ang="0">
                    <a:pos x="152" y="338"/>
                  </a:cxn>
                  <a:cxn ang="0">
                    <a:pos x="232" y="371"/>
                  </a:cxn>
                  <a:cxn ang="0">
                    <a:pos x="356" y="397"/>
                  </a:cxn>
                  <a:cxn ang="0">
                    <a:pos x="379" y="412"/>
                  </a:cxn>
                  <a:cxn ang="0">
                    <a:pos x="344" y="472"/>
                  </a:cxn>
                  <a:cxn ang="0">
                    <a:pos x="288" y="607"/>
                  </a:cxn>
                  <a:cxn ang="0">
                    <a:pos x="343" y="659"/>
                  </a:cxn>
                  <a:cxn ang="0">
                    <a:pos x="512" y="710"/>
                  </a:cxn>
                  <a:cxn ang="0">
                    <a:pos x="537" y="725"/>
                  </a:cxn>
                  <a:cxn ang="0">
                    <a:pos x="504" y="789"/>
                  </a:cxn>
                  <a:cxn ang="0">
                    <a:pos x="445" y="921"/>
                  </a:cxn>
                  <a:cxn ang="0">
                    <a:pos x="499" y="968"/>
                  </a:cxn>
                  <a:cxn ang="0">
                    <a:pos x="619" y="990"/>
                  </a:cxn>
                  <a:cxn ang="0">
                    <a:pos x="662" y="1004"/>
                  </a:cxn>
                  <a:cxn ang="0">
                    <a:pos x="669" y="1038"/>
                  </a:cxn>
                  <a:cxn ang="0">
                    <a:pos x="598" y="1187"/>
                  </a:cxn>
                  <a:cxn ang="0">
                    <a:pos x="615" y="1247"/>
                  </a:cxn>
                  <a:cxn ang="0">
                    <a:pos x="747" y="1266"/>
                  </a:cxn>
                  <a:cxn ang="0">
                    <a:pos x="793" y="1276"/>
                  </a:cxn>
                  <a:cxn ang="0">
                    <a:pos x="809" y="1306"/>
                  </a:cxn>
                  <a:cxn ang="0">
                    <a:pos x="772" y="1441"/>
                  </a:cxn>
                  <a:cxn ang="0">
                    <a:pos x="755" y="1541"/>
                  </a:cxn>
                  <a:cxn ang="0">
                    <a:pos x="802" y="1595"/>
                  </a:cxn>
                  <a:cxn ang="0">
                    <a:pos x="902" y="1620"/>
                  </a:cxn>
                  <a:cxn ang="0">
                    <a:pos x="882" y="1600"/>
                  </a:cxn>
                  <a:cxn ang="0">
                    <a:pos x="787" y="1548"/>
                  </a:cxn>
                  <a:cxn ang="0">
                    <a:pos x="781" y="1526"/>
                  </a:cxn>
                  <a:cxn ang="0">
                    <a:pos x="810" y="1413"/>
                  </a:cxn>
                  <a:cxn ang="0">
                    <a:pos x="836" y="1293"/>
                  </a:cxn>
                  <a:cxn ang="0">
                    <a:pos x="783" y="1246"/>
                  </a:cxn>
                  <a:cxn ang="0">
                    <a:pos x="649" y="1245"/>
                  </a:cxn>
                  <a:cxn ang="0">
                    <a:pos x="629" y="1227"/>
                  </a:cxn>
                  <a:cxn ang="0">
                    <a:pos x="624" y="1196"/>
                  </a:cxn>
                  <a:cxn ang="0">
                    <a:pos x="695" y="1047"/>
                  </a:cxn>
                  <a:cxn ang="0">
                    <a:pos x="685" y="991"/>
                  </a:cxn>
                  <a:cxn ang="0">
                    <a:pos x="572" y="958"/>
                  </a:cxn>
                  <a:cxn ang="0">
                    <a:pos x="478" y="946"/>
                  </a:cxn>
                  <a:cxn ang="0">
                    <a:pos x="473" y="921"/>
                  </a:cxn>
                  <a:cxn ang="0">
                    <a:pos x="512" y="828"/>
                  </a:cxn>
                  <a:cxn ang="0">
                    <a:pos x="551" y="725"/>
                  </a:cxn>
                  <a:cxn ang="0">
                    <a:pos x="496" y="673"/>
                  </a:cxn>
                  <a:cxn ang="0">
                    <a:pos x="328" y="623"/>
                  </a:cxn>
                  <a:cxn ang="0">
                    <a:pos x="302" y="607"/>
                  </a:cxn>
                  <a:cxn ang="0">
                    <a:pos x="336" y="543"/>
                  </a:cxn>
                  <a:cxn ang="0">
                    <a:pos x="393" y="422"/>
                  </a:cxn>
                  <a:cxn ang="0">
                    <a:pos x="355" y="369"/>
                  </a:cxn>
                  <a:cxn ang="0">
                    <a:pos x="237" y="347"/>
                  </a:cxn>
                  <a:cxn ang="0">
                    <a:pos x="165" y="334"/>
                  </a:cxn>
                  <a:cxn ang="0">
                    <a:pos x="156" y="288"/>
                  </a:cxn>
                  <a:cxn ang="0">
                    <a:pos x="230" y="145"/>
                  </a:cxn>
                  <a:cxn ang="0">
                    <a:pos x="226" y="76"/>
                  </a:cxn>
                  <a:cxn ang="0">
                    <a:pos x="142" y="24"/>
                  </a:cxn>
                </a:cxnLst>
                <a:rect l="0" t="0" r="r" b="b"/>
                <a:pathLst>
                  <a:path w="915" h="1633">
                    <a:moveTo>
                      <a:pt x="3" y="0"/>
                    </a:moveTo>
                    <a:lnTo>
                      <a:pt x="0" y="24"/>
                    </a:lnTo>
                    <a:lnTo>
                      <a:pt x="37" y="29"/>
                    </a:lnTo>
                    <a:lnTo>
                      <a:pt x="71" y="34"/>
                    </a:lnTo>
                    <a:lnTo>
                      <a:pt x="71" y="22"/>
                    </a:lnTo>
                    <a:lnTo>
                      <a:pt x="67" y="33"/>
                    </a:lnTo>
                    <a:lnTo>
                      <a:pt x="100" y="39"/>
                    </a:lnTo>
                    <a:lnTo>
                      <a:pt x="131" y="47"/>
                    </a:lnTo>
                    <a:lnTo>
                      <a:pt x="158" y="56"/>
                    </a:lnTo>
                    <a:lnTo>
                      <a:pt x="171" y="62"/>
                    </a:lnTo>
                    <a:lnTo>
                      <a:pt x="182" y="68"/>
                    </a:lnTo>
                    <a:lnTo>
                      <a:pt x="188" y="57"/>
                    </a:lnTo>
                    <a:lnTo>
                      <a:pt x="177" y="65"/>
                    </a:lnTo>
                    <a:lnTo>
                      <a:pt x="188" y="73"/>
                    </a:lnTo>
                    <a:lnTo>
                      <a:pt x="196" y="80"/>
                    </a:lnTo>
                    <a:lnTo>
                      <a:pt x="204" y="89"/>
                    </a:lnTo>
                    <a:lnTo>
                      <a:pt x="214" y="80"/>
                    </a:lnTo>
                    <a:lnTo>
                      <a:pt x="201" y="85"/>
                    </a:lnTo>
                    <a:lnTo>
                      <a:pt x="207" y="94"/>
                    </a:lnTo>
                    <a:lnTo>
                      <a:pt x="210" y="105"/>
                    </a:lnTo>
                    <a:lnTo>
                      <a:pt x="223" y="100"/>
                    </a:lnTo>
                    <a:lnTo>
                      <a:pt x="209" y="100"/>
                    </a:lnTo>
                    <a:lnTo>
                      <a:pt x="209" y="112"/>
                    </a:lnTo>
                    <a:lnTo>
                      <a:pt x="207" y="126"/>
                    </a:lnTo>
                    <a:lnTo>
                      <a:pt x="221" y="126"/>
                    </a:lnTo>
                    <a:lnTo>
                      <a:pt x="208" y="121"/>
                    </a:lnTo>
                    <a:lnTo>
                      <a:pt x="204" y="136"/>
                    </a:lnTo>
                    <a:lnTo>
                      <a:pt x="198" y="152"/>
                    </a:lnTo>
                    <a:lnTo>
                      <a:pt x="191" y="168"/>
                    </a:lnTo>
                    <a:lnTo>
                      <a:pt x="176" y="202"/>
                    </a:lnTo>
                    <a:lnTo>
                      <a:pt x="160" y="236"/>
                    </a:lnTo>
                    <a:lnTo>
                      <a:pt x="152" y="253"/>
                    </a:lnTo>
                    <a:lnTo>
                      <a:pt x="148" y="268"/>
                    </a:lnTo>
                    <a:lnTo>
                      <a:pt x="143" y="283"/>
                    </a:lnTo>
                    <a:lnTo>
                      <a:pt x="142" y="288"/>
                    </a:lnTo>
                    <a:lnTo>
                      <a:pt x="141" y="302"/>
                    </a:lnTo>
                    <a:lnTo>
                      <a:pt x="141" y="314"/>
                    </a:lnTo>
                    <a:lnTo>
                      <a:pt x="142" y="318"/>
                    </a:lnTo>
                    <a:lnTo>
                      <a:pt x="145" y="330"/>
                    </a:lnTo>
                    <a:lnTo>
                      <a:pt x="152" y="338"/>
                    </a:lnTo>
                    <a:lnTo>
                      <a:pt x="155" y="342"/>
                    </a:lnTo>
                    <a:lnTo>
                      <a:pt x="164" y="350"/>
                    </a:lnTo>
                    <a:lnTo>
                      <a:pt x="169" y="353"/>
                    </a:lnTo>
                    <a:lnTo>
                      <a:pt x="181" y="358"/>
                    </a:lnTo>
                    <a:lnTo>
                      <a:pt x="195" y="363"/>
                    </a:lnTo>
                    <a:lnTo>
                      <a:pt x="210" y="367"/>
                    </a:lnTo>
                    <a:lnTo>
                      <a:pt x="226" y="370"/>
                    </a:lnTo>
                    <a:lnTo>
                      <a:pt x="232" y="371"/>
                    </a:lnTo>
                    <a:lnTo>
                      <a:pt x="268" y="377"/>
                    </a:lnTo>
                    <a:lnTo>
                      <a:pt x="304" y="382"/>
                    </a:lnTo>
                    <a:lnTo>
                      <a:pt x="304" y="369"/>
                    </a:lnTo>
                    <a:lnTo>
                      <a:pt x="298" y="381"/>
                    </a:lnTo>
                    <a:lnTo>
                      <a:pt x="315" y="384"/>
                    </a:lnTo>
                    <a:lnTo>
                      <a:pt x="330" y="388"/>
                    </a:lnTo>
                    <a:lnTo>
                      <a:pt x="344" y="392"/>
                    </a:lnTo>
                    <a:lnTo>
                      <a:pt x="356" y="397"/>
                    </a:lnTo>
                    <a:lnTo>
                      <a:pt x="360" y="386"/>
                    </a:lnTo>
                    <a:lnTo>
                      <a:pt x="351" y="395"/>
                    </a:lnTo>
                    <a:lnTo>
                      <a:pt x="359" y="403"/>
                    </a:lnTo>
                    <a:lnTo>
                      <a:pt x="370" y="393"/>
                    </a:lnTo>
                    <a:lnTo>
                      <a:pt x="357" y="398"/>
                    </a:lnTo>
                    <a:lnTo>
                      <a:pt x="363" y="407"/>
                    </a:lnTo>
                    <a:lnTo>
                      <a:pt x="366" y="416"/>
                    </a:lnTo>
                    <a:lnTo>
                      <a:pt x="379" y="412"/>
                    </a:lnTo>
                    <a:lnTo>
                      <a:pt x="365" y="412"/>
                    </a:lnTo>
                    <a:lnTo>
                      <a:pt x="365" y="422"/>
                    </a:lnTo>
                    <a:lnTo>
                      <a:pt x="362" y="435"/>
                    </a:lnTo>
                    <a:lnTo>
                      <a:pt x="376" y="435"/>
                    </a:lnTo>
                    <a:lnTo>
                      <a:pt x="363" y="431"/>
                    </a:lnTo>
                    <a:lnTo>
                      <a:pt x="358" y="444"/>
                    </a:lnTo>
                    <a:lnTo>
                      <a:pt x="352" y="458"/>
                    </a:lnTo>
                    <a:lnTo>
                      <a:pt x="344" y="472"/>
                    </a:lnTo>
                    <a:lnTo>
                      <a:pt x="328" y="504"/>
                    </a:lnTo>
                    <a:lnTo>
                      <a:pt x="310" y="534"/>
                    </a:lnTo>
                    <a:lnTo>
                      <a:pt x="302" y="549"/>
                    </a:lnTo>
                    <a:lnTo>
                      <a:pt x="296" y="564"/>
                    </a:lnTo>
                    <a:lnTo>
                      <a:pt x="291" y="578"/>
                    </a:lnTo>
                    <a:lnTo>
                      <a:pt x="290" y="582"/>
                    </a:lnTo>
                    <a:lnTo>
                      <a:pt x="288" y="595"/>
                    </a:lnTo>
                    <a:lnTo>
                      <a:pt x="288" y="607"/>
                    </a:lnTo>
                    <a:lnTo>
                      <a:pt x="289" y="611"/>
                    </a:lnTo>
                    <a:lnTo>
                      <a:pt x="292" y="622"/>
                    </a:lnTo>
                    <a:lnTo>
                      <a:pt x="299" y="631"/>
                    </a:lnTo>
                    <a:lnTo>
                      <a:pt x="302" y="635"/>
                    </a:lnTo>
                    <a:lnTo>
                      <a:pt x="312" y="643"/>
                    </a:lnTo>
                    <a:lnTo>
                      <a:pt x="317" y="646"/>
                    </a:lnTo>
                    <a:lnTo>
                      <a:pt x="329" y="653"/>
                    </a:lnTo>
                    <a:lnTo>
                      <a:pt x="343" y="659"/>
                    </a:lnTo>
                    <a:lnTo>
                      <a:pt x="359" y="664"/>
                    </a:lnTo>
                    <a:lnTo>
                      <a:pt x="377" y="669"/>
                    </a:lnTo>
                    <a:lnTo>
                      <a:pt x="414" y="677"/>
                    </a:lnTo>
                    <a:lnTo>
                      <a:pt x="452" y="687"/>
                    </a:lnTo>
                    <a:lnTo>
                      <a:pt x="469" y="691"/>
                    </a:lnTo>
                    <a:lnTo>
                      <a:pt x="485" y="696"/>
                    </a:lnTo>
                    <a:lnTo>
                      <a:pt x="499" y="702"/>
                    </a:lnTo>
                    <a:lnTo>
                      <a:pt x="512" y="710"/>
                    </a:lnTo>
                    <a:lnTo>
                      <a:pt x="517" y="698"/>
                    </a:lnTo>
                    <a:lnTo>
                      <a:pt x="507" y="707"/>
                    </a:lnTo>
                    <a:lnTo>
                      <a:pt x="517" y="715"/>
                    </a:lnTo>
                    <a:lnTo>
                      <a:pt x="526" y="706"/>
                    </a:lnTo>
                    <a:lnTo>
                      <a:pt x="513" y="711"/>
                    </a:lnTo>
                    <a:lnTo>
                      <a:pt x="520" y="720"/>
                    </a:lnTo>
                    <a:lnTo>
                      <a:pt x="524" y="731"/>
                    </a:lnTo>
                    <a:lnTo>
                      <a:pt x="537" y="725"/>
                    </a:lnTo>
                    <a:lnTo>
                      <a:pt x="523" y="725"/>
                    </a:lnTo>
                    <a:lnTo>
                      <a:pt x="523" y="737"/>
                    </a:lnTo>
                    <a:lnTo>
                      <a:pt x="520" y="750"/>
                    </a:lnTo>
                    <a:lnTo>
                      <a:pt x="534" y="750"/>
                    </a:lnTo>
                    <a:lnTo>
                      <a:pt x="521" y="745"/>
                    </a:lnTo>
                    <a:lnTo>
                      <a:pt x="517" y="759"/>
                    </a:lnTo>
                    <a:lnTo>
                      <a:pt x="511" y="773"/>
                    </a:lnTo>
                    <a:lnTo>
                      <a:pt x="504" y="789"/>
                    </a:lnTo>
                    <a:lnTo>
                      <a:pt x="486" y="819"/>
                    </a:lnTo>
                    <a:lnTo>
                      <a:pt x="469" y="850"/>
                    </a:lnTo>
                    <a:lnTo>
                      <a:pt x="460" y="865"/>
                    </a:lnTo>
                    <a:lnTo>
                      <a:pt x="454" y="878"/>
                    </a:lnTo>
                    <a:lnTo>
                      <a:pt x="450" y="892"/>
                    </a:lnTo>
                    <a:lnTo>
                      <a:pt x="449" y="897"/>
                    </a:lnTo>
                    <a:lnTo>
                      <a:pt x="446" y="910"/>
                    </a:lnTo>
                    <a:lnTo>
                      <a:pt x="445" y="921"/>
                    </a:lnTo>
                    <a:lnTo>
                      <a:pt x="446" y="925"/>
                    </a:lnTo>
                    <a:lnTo>
                      <a:pt x="450" y="936"/>
                    </a:lnTo>
                    <a:lnTo>
                      <a:pt x="456" y="944"/>
                    </a:lnTo>
                    <a:lnTo>
                      <a:pt x="459" y="948"/>
                    </a:lnTo>
                    <a:lnTo>
                      <a:pt x="469" y="954"/>
                    </a:lnTo>
                    <a:lnTo>
                      <a:pt x="473" y="958"/>
                    </a:lnTo>
                    <a:lnTo>
                      <a:pt x="485" y="963"/>
                    </a:lnTo>
                    <a:lnTo>
                      <a:pt x="499" y="968"/>
                    </a:lnTo>
                    <a:lnTo>
                      <a:pt x="514" y="972"/>
                    </a:lnTo>
                    <a:lnTo>
                      <a:pt x="531" y="975"/>
                    </a:lnTo>
                    <a:lnTo>
                      <a:pt x="537" y="976"/>
                    </a:lnTo>
                    <a:lnTo>
                      <a:pt x="572" y="983"/>
                    </a:lnTo>
                    <a:lnTo>
                      <a:pt x="607" y="988"/>
                    </a:lnTo>
                    <a:lnTo>
                      <a:pt x="607" y="975"/>
                    </a:lnTo>
                    <a:lnTo>
                      <a:pt x="602" y="987"/>
                    </a:lnTo>
                    <a:lnTo>
                      <a:pt x="619" y="990"/>
                    </a:lnTo>
                    <a:lnTo>
                      <a:pt x="635" y="994"/>
                    </a:lnTo>
                    <a:lnTo>
                      <a:pt x="648" y="999"/>
                    </a:lnTo>
                    <a:lnTo>
                      <a:pt x="660" y="1004"/>
                    </a:lnTo>
                    <a:lnTo>
                      <a:pt x="666" y="993"/>
                    </a:lnTo>
                    <a:lnTo>
                      <a:pt x="655" y="1002"/>
                    </a:lnTo>
                    <a:lnTo>
                      <a:pt x="665" y="1009"/>
                    </a:lnTo>
                    <a:lnTo>
                      <a:pt x="675" y="1000"/>
                    </a:lnTo>
                    <a:lnTo>
                      <a:pt x="662" y="1004"/>
                    </a:lnTo>
                    <a:lnTo>
                      <a:pt x="668" y="1014"/>
                    </a:lnTo>
                    <a:lnTo>
                      <a:pt x="672" y="1023"/>
                    </a:lnTo>
                    <a:lnTo>
                      <a:pt x="685" y="1019"/>
                    </a:lnTo>
                    <a:lnTo>
                      <a:pt x="671" y="1019"/>
                    </a:lnTo>
                    <a:lnTo>
                      <a:pt x="671" y="1030"/>
                    </a:lnTo>
                    <a:lnTo>
                      <a:pt x="668" y="1043"/>
                    </a:lnTo>
                    <a:lnTo>
                      <a:pt x="682" y="1043"/>
                    </a:lnTo>
                    <a:lnTo>
                      <a:pt x="669" y="1038"/>
                    </a:lnTo>
                    <a:lnTo>
                      <a:pt x="665" y="1052"/>
                    </a:lnTo>
                    <a:lnTo>
                      <a:pt x="658" y="1067"/>
                    </a:lnTo>
                    <a:lnTo>
                      <a:pt x="651" y="1081"/>
                    </a:lnTo>
                    <a:lnTo>
                      <a:pt x="633" y="1113"/>
                    </a:lnTo>
                    <a:lnTo>
                      <a:pt x="617" y="1144"/>
                    </a:lnTo>
                    <a:lnTo>
                      <a:pt x="608" y="1159"/>
                    </a:lnTo>
                    <a:lnTo>
                      <a:pt x="602" y="1173"/>
                    </a:lnTo>
                    <a:lnTo>
                      <a:pt x="598" y="1187"/>
                    </a:lnTo>
                    <a:lnTo>
                      <a:pt x="597" y="1192"/>
                    </a:lnTo>
                    <a:lnTo>
                      <a:pt x="594" y="1203"/>
                    </a:lnTo>
                    <a:lnTo>
                      <a:pt x="594" y="1215"/>
                    </a:lnTo>
                    <a:lnTo>
                      <a:pt x="595" y="1219"/>
                    </a:lnTo>
                    <a:lnTo>
                      <a:pt x="598" y="1229"/>
                    </a:lnTo>
                    <a:lnTo>
                      <a:pt x="604" y="1237"/>
                    </a:lnTo>
                    <a:lnTo>
                      <a:pt x="606" y="1241"/>
                    </a:lnTo>
                    <a:lnTo>
                      <a:pt x="615" y="1247"/>
                    </a:lnTo>
                    <a:lnTo>
                      <a:pt x="620" y="1249"/>
                    </a:lnTo>
                    <a:lnTo>
                      <a:pt x="631" y="1253"/>
                    </a:lnTo>
                    <a:lnTo>
                      <a:pt x="644" y="1256"/>
                    </a:lnTo>
                    <a:lnTo>
                      <a:pt x="649" y="1257"/>
                    </a:lnTo>
                    <a:lnTo>
                      <a:pt x="664" y="1260"/>
                    </a:lnTo>
                    <a:lnTo>
                      <a:pt x="680" y="1262"/>
                    </a:lnTo>
                    <a:lnTo>
                      <a:pt x="713" y="1264"/>
                    </a:lnTo>
                    <a:lnTo>
                      <a:pt x="747" y="1266"/>
                    </a:lnTo>
                    <a:lnTo>
                      <a:pt x="763" y="1268"/>
                    </a:lnTo>
                    <a:lnTo>
                      <a:pt x="763" y="1255"/>
                    </a:lnTo>
                    <a:lnTo>
                      <a:pt x="759" y="1267"/>
                    </a:lnTo>
                    <a:lnTo>
                      <a:pt x="773" y="1269"/>
                    </a:lnTo>
                    <a:lnTo>
                      <a:pt x="787" y="1273"/>
                    </a:lnTo>
                    <a:lnTo>
                      <a:pt x="798" y="1278"/>
                    </a:lnTo>
                    <a:lnTo>
                      <a:pt x="803" y="1267"/>
                    </a:lnTo>
                    <a:lnTo>
                      <a:pt x="793" y="1276"/>
                    </a:lnTo>
                    <a:lnTo>
                      <a:pt x="802" y="1282"/>
                    </a:lnTo>
                    <a:lnTo>
                      <a:pt x="813" y="1274"/>
                    </a:lnTo>
                    <a:lnTo>
                      <a:pt x="800" y="1278"/>
                    </a:lnTo>
                    <a:lnTo>
                      <a:pt x="806" y="1288"/>
                    </a:lnTo>
                    <a:lnTo>
                      <a:pt x="809" y="1298"/>
                    </a:lnTo>
                    <a:lnTo>
                      <a:pt x="822" y="1293"/>
                    </a:lnTo>
                    <a:lnTo>
                      <a:pt x="808" y="1293"/>
                    </a:lnTo>
                    <a:lnTo>
                      <a:pt x="809" y="1306"/>
                    </a:lnTo>
                    <a:lnTo>
                      <a:pt x="808" y="1320"/>
                    </a:lnTo>
                    <a:lnTo>
                      <a:pt x="806" y="1337"/>
                    </a:lnTo>
                    <a:lnTo>
                      <a:pt x="820" y="1337"/>
                    </a:lnTo>
                    <a:lnTo>
                      <a:pt x="807" y="1331"/>
                    </a:lnTo>
                    <a:lnTo>
                      <a:pt x="802" y="1348"/>
                    </a:lnTo>
                    <a:lnTo>
                      <a:pt x="798" y="1367"/>
                    </a:lnTo>
                    <a:lnTo>
                      <a:pt x="785" y="1403"/>
                    </a:lnTo>
                    <a:lnTo>
                      <a:pt x="772" y="1441"/>
                    </a:lnTo>
                    <a:lnTo>
                      <a:pt x="766" y="1458"/>
                    </a:lnTo>
                    <a:lnTo>
                      <a:pt x="760" y="1476"/>
                    </a:lnTo>
                    <a:lnTo>
                      <a:pt x="756" y="1493"/>
                    </a:lnTo>
                    <a:lnTo>
                      <a:pt x="755" y="1497"/>
                    </a:lnTo>
                    <a:lnTo>
                      <a:pt x="753" y="1513"/>
                    </a:lnTo>
                    <a:lnTo>
                      <a:pt x="753" y="1526"/>
                    </a:lnTo>
                    <a:lnTo>
                      <a:pt x="754" y="1530"/>
                    </a:lnTo>
                    <a:lnTo>
                      <a:pt x="755" y="1541"/>
                    </a:lnTo>
                    <a:lnTo>
                      <a:pt x="768" y="1538"/>
                    </a:lnTo>
                    <a:lnTo>
                      <a:pt x="755" y="1541"/>
                    </a:lnTo>
                    <a:lnTo>
                      <a:pt x="759" y="1552"/>
                    </a:lnTo>
                    <a:lnTo>
                      <a:pt x="765" y="1561"/>
                    </a:lnTo>
                    <a:lnTo>
                      <a:pt x="767" y="1566"/>
                    </a:lnTo>
                    <a:lnTo>
                      <a:pt x="774" y="1574"/>
                    </a:lnTo>
                    <a:lnTo>
                      <a:pt x="782" y="1581"/>
                    </a:lnTo>
                    <a:lnTo>
                      <a:pt x="802" y="1595"/>
                    </a:lnTo>
                    <a:lnTo>
                      <a:pt x="807" y="1597"/>
                    </a:lnTo>
                    <a:lnTo>
                      <a:pt x="829" y="1607"/>
                    </a:lnTo>
                    <a:lnTo>
                      <a:pt x="852" y="1616"/>
                    </a:lnTo>
                    <a:lnTo>
                      <a:pt x="872" y="1623"/>
                    </a:lnTo>
                    <a:lnTo>
                      <a:pt x="881" y="1626"/>
                    </a:lnTo>
                    <a:lnTo>
                      <a:pt x="889" y="1629"/>
                    </a:lnTo>
                    <a:lnTo>
                      <a:pt x="896" y="1631"/>
                    </a:lnTo>
                    <a:lnTo>
                      <a:pt x="902" y="1620"/>
                    </a:lnTo>
                    <a:lnTo>
                      <a:pt x="892" y="1629"/>
                    </a:lnTo>
                    <a:lnTo>
                      <a:pt x="899" y="1633"/>
                    </a:lnTo>
                    <a:lnTo>
                      <a:pt x="915" y="1614"/>
                    </a:lnTo>
                    <a:lnTo>
                      <a:pt x="911" y="1611"/>
                    </a:lnTo>
                    <a:lnTo>
                      <a:pt x="907" y="1608"/>
                    </a:lnTo>
                    <a:lnTo>
                      <a:pt x="900" y="1606"/>
                    </a:lnTo>
                    <a:lnTo>
                      <a:pt x="892" y="1603"/>
                    </a:lnTo>
                    <a:lnTo>
                      <a:pt x="882" y="1600"/>
                    </a:lnTo>
                    <a:lnTo>
                      <a:pt x="862" y="1593"/>
                    </a:lnTo>
                    <a:lnTo>
                      <a:pt x="840" y="1584"/>
                    </a:lnTo>
                    <a:lnTo>
                      <a:pt x="817" y="1574"/>
                    </a:lnTo>
                    <a:lnTo>
                      <a:pt x="812" y="1585"/>
                    </a:lnTo>
                    <a:lnTo>
                      <a:pt x="822" y="1577"/>
                    </a:lnTo>
                    <a:lnTo>
                      <a:pt x="802" y="1564"/>
                    </a:lnTo>
                    <a:lnTo>
                      <a:pt x="794" y="1556"/>
                    </a:lnTo>
                    <a:lnTo>
                      <a:pt x="787" y="1548"/>
                    </a:lnTo>
                    <a:lnTo>
                      <a:pt x="778" y="1556"/>
                    </a:lnTo>
                    <a:lnTo>
                      <a:pt x="790" y="1552"/>
                    </a:lnTo>
                    <a:lnTo>
                      <a:pt x="785" y="1543"/>
                    </a:lnTo>
                    <a:lnTo>
                      <a:pt x="782" y="1535"/>
                    </a:lnTo>
                    <a:lnTo>
                      <a:pt x="782" y="1534"/>
                    </a:lnTo>
                    <a:lnTo>
                      <a:pt x="780" y="1521"/>
                    </a:lnTo>
                    <a:lnTo>
                      <a:pt x="767" y="1526"/>
                    </a:lnTo>
                    <a:lnTo>
                      <a:pt x="781" y="1526"/>
                    </a:lnTo>
                    <a:lnTo>
                      <a:pt x="781" y="1513"/>
                    </a:lnTo>
                    <a:lnTo>
                      <a:pt x="783" y="1497"/>
                    </a:lnTo>
                    <a:lnTo>
                      <a:pt x="769" y="1497"/>
                    </a:lnTo>
                    <a:lnTo>
                      <a:pt x="782" y="1502"/>
                    </a:lnTo>
                    <a:lnTo>
                      <a:pt x="786" y="1485"/>
                    </a:lnTo>
                    <a:lnTo>
                      <a:pt x="792" y="1468"/>
                    </a:lnTo>
                    <a:lnTo>
                      <a:pt x="798" y="1450"/>
                    </a:lnTo>
                    <a:lnTo>
                      <a:pt x="810" y="1413"/>
                    </a:lnTo>
                    <a:lnTo>
                      <a:pt x="823" y="1376"/>
                    </a:lnTo>
                    <a:lnTo>
                      <a:pt x="828" y="1357"/>
                    </a:lnTo>
                    <a:lnTo>
                      <a:pt x="833" y="1341"/>
                    </a:lnTo>
                    <a:lnTo>
                      <a:pt x="834" y="1337"/>
                    </a:lnTo>
                    <a:lnTo>
                      <a:pt x="834" y="1337"/>
                    </a:lnTo>
                    <a:lnTo>
                      <a:pt x="836" y="1320"/>
                    </a:lnTo>
                    <a:lnTo>
                      <a:pt x="837" y="1306"/>
                    </a:lnTo>
                    <a:lnTo>
                      <a:pt x="836" y="1293"/>
                    </a:lnTo>
                    <a:lnTo>
                      <a:pt x="835" y="1289"/>
                    </a:lnTo>
                    <a:lnTo>
                      <a:pt x="832" y="1277"/>
                    </a:lnTo>
                    <a:lnTo>
                      <a:pt x="826" y="1269"/>
                    </a:lnTo>
                    <a:lnTo>
                      <a:pt x="822" y="1265"/>
                    </a:lnTo>
                    <a:lnTo>
                      <a:pt x="813" y="1258"/>
                    </a:lnTo>
                    <a:lnTo>
                      <a:pt x="808" y="1255"/>
                    </a:lnTo>
                    <a:lnTo>
                      <a:pt x="798" y="1250"/>
                    </a:lnTo>
                    <a:lnTo>
                      <a:pt x="783" y="1246"/>
                    </a:lnTo>
                    <a:lnTo>
                      <a:pt x="769" y="1244"/>
                    </a:lnTo>
                    <a:lnTo>
                      <a:pt x="763" y="1243"/>
                    </a:lnTo>
                    <a:lnTo>
                      <a:pt x="747" y="1241"/>
                    </a:lnTo>
                    <a:lnTo>
                      <a:pt x="713" y="1239"/>
                    </a:lnTo>
                    <a:lnTo>
                      <a:pt x="680" y="1237"/>
                    </a:lnTo>
                    <a:lnTo>
                      <a:pt x="664" y="1235"/>
                    </a:lnTo>
                    <a:lnTo>
                      <a:pt x="649" y="1232"/>
                    </a:lnTo>
                    <a:lnTo>
                      <a:pt x="649" y="1245"/>
                    </a:lnTo>
                    <a:lnTo>
                      <a:pt x="654" y="1233"/>
                    </a:lnTo>
                    <a:lnTo>
                      <a:pt x="641" y="1230"/>
                    </a:lnTo>
                    <a:lnTo>
                      <a:pt x="631" y="1226"/>
                    </a:lnTo>
                    <a:lnTo>
                      <a:pt x="625" y="1238"/>
                    </a:lnTo>
                    <a:lnTo>
                      <a:pt x="635" y="1229"/>
                    </a:lnTo>
                    <a:lnTo>
                      <a:pt x="626" y="1223"/>
                    </a:lnTo>
                    <a:lnTo>
                      <a:pt x="617" y="1231"/>
                    </a:lnTo>
                    <a:lnTo>
                      <a:pt x="629" y="1227"/>
                    </a:lnTo>
                    <a:lnTo>
                      <a:pt x="624" y="1219"/>
                    </a:lnTo>
                    <a:lnTo>
                      <a:pt x="621" y="1210"/>
                    </a:lnTo>
                    <a:lnTo>
                      <a:pt x="608" y="1215"/>
                    </a:lnTo>
                    <a:lnTo>
                      <a:pt x="622" y="1215"/>
                    </a:lnTo>
                    <a:lnTo>
                      <a:pt x="622" y="1203"/>
                    </a:lnTo>
                    <a:lnTo>
                      <a:pt x="625" y="1192"/>
                    </a:lnTo>
                    <a:lnTo>
                      <a:pt x="611" y="1192"/>
                    </a:lnTo>
                    <a:lnTo>
                      <a:pt x="624" y="1196"/>
                    </a:lnTo>
                    <a:lnTo>
                      <a:pt x="628" y="1182"/>
                    </a:lnTo>
                    <a:lnTo>
                      <a:pt x="634" y="1168"/>
                    </a:lnTo>
                    <a:lnTo>
                      <a:pt x="642" y="1153"/>
                    </a:lnTo>
                    <a:lnTo>
                      <a:pt x="659" y="1122"/>
                    </a:lnTo>
                    <a:lnTo>
                      <a:pt x="676" y="1091"/>
                    </a:lnTo>
                    <a:lnTo>
                      <a:pt x="684" y="1076"/>
                    </a:lnTo>
                    <a:lnTo>
                      <a:pt x="691" y="1062"/>
                    </a:lnTo>
                    <a:lnTo>
                      <a:pt x="695" y="1047"/>
                    </a:lnTo>
                    <a:lnTo>
                      <a:pt x="696" y="1043"/>
                    </a:lnTo>
                    <a:lnTo>
                      <a:pt x="696" y="1043"/>
                    </a:lnTo>
                    <a:lnTo>
                      <a:pt x="699" y="1030"/>
                    </a:lnTo>
                    <a:lnTo>
                      <a:pt x="699" y="1019"/>
                    </a:lnTo>
                    <a:lnTo>
                      <a:pt x="698" y="1014"/>
                    </a:lnTo>
                    <a:lnTo>
                      <a:pt x="694" y="1003"/>
                    </a:lnTo>
                    <a:lnTo>
                      <a:pt x="688" y="995"/>
                    </a:lnTo>
                    <a:lnTo>
                      <a:pt x="685" y="991"/>
                    </a:lnTo>
                    <a:lnTo>
                      <a:pt x="675" y="985"/>
                    </a:lnTo>
                    <a:lnTo>
                      <a:pt x="671" y="982"/>
                    </a:lnTo>
                    <a:lnTo>
                      <a:pt x="659" y="976"/>
                    </a:lnTo>
                    <a:lnTo>
                      <a:pt x="646" y="971"/>
                    </a:lnTo>
                    <a:lnTo>
                      <a:pt x="629" y="967"/>
                    </a:lnTo>
                    <a:lnTo>
                      <a:pt x="613" y="964"/>
                    </a:lnTo>
                    <a:lnTo>
                      <a:pt x="607" y="963"/>
                    </a:lnTo>
                    <a:lnTo>
                      <a:pt x="572" y="958"/>
                    </a:lnTo>
                    <a:lnTo>
                      <a:pt x="537" y="951"/>
                    </a:lnTo>
                    <a:lnTo>
                      <a:pt x="537" y="964"/>
                    </a:lnTo>
                    <a:lnTo>
                      <a:pt x="541" y="952"/>
                    </a:lnTo>
                    <a:lnTo>
                      <a:pt x="525" y="949"/>
                    </a:lnTo>
                    <a:lnTo>
                      <a:pt x="510" y="945"/>
                    </a:lnTo>
                    <a:lnTo>
                      <a:pt x="496" y="940"/>
                    </a:lnTo>
                    <a:lnTo>
                      <a:pt x="484" y="935"/>
                    </a:lnTo>
                    <a:lnTo>
                      <a:pt x="478" y="946"/>
                    </a:lnTo>
                    <a:lnTo>
                      <a:pt x="488" y="937"/>
                    </a:lnTo>
                    <a:lnTo>
                      <a:pt x="479" y="931"/>
                    </a:lnTo>
                    <a:lnTo>
                      <a:pt x="469" y="939"/>
                    </a:lnTo>
                    <a:lnTo>
                      <a:pt x="481" y="935"/>
                    </a:lnTo>
                    <a:lnTo>
                      <a:pt x="476" y="925"/>
                    </a:lnTo>
                    <a:lnTo>
                      <a:pt x="472" y="916"/>
                    </a:lnTo>
                    <a:lnTo>
                      <a:pt x="459" y="921"/>
                    </a:lnTo>
                    <a:lnTo>
                      <a:pt x="473" y="921"/>
                    </a:lnTo>
                    <a:lnTo>
                      <a:pt x="474" y="910"/>
                    </a:lnTo>
                    <a:lnTo>
                      <a:pt x="477" y="897"/>
                    </a:lnTo>
                    <a:lnTo>
                      <a:pt x="463" y="897"/>
                    </a:lnTo>
                    <a:lnTo>
                      <a:pt x="476" y="901"/>
                    </a:lnTo>
                    <a:lnTo>
                      <a:pt x="480" y="888"/>
                    </a:lnTo>
                    <a:lnTo>
                      <a:pt x="486" y="874"/>
                    </a:lnTo>
                    <a:lnTo>
                      <a:pt x="494" y="860"/>
                    </a:lnTo>
                    <a:lnTo>
                      <a:pt x="512" y="828"/>
                    </a:lnTo>
                    <a:lnTo>
                      <a:pt x="530" y="798"/>
                    </a:lnTo>
                    <a:lnTo>
                      <a:pt x="537" y="783"/>
                    </a:lnTo>
                    <a:lnTo>
                      <a:pt x="543" y="768"/>
                    </a:lnTo>
                    <a:lnTo>
                      <a:pt x="547" y="755"/>
                    </a:lnTo>
                    <a:lnTo>
                      <a:pt x="548" y="750"/>
                    </a:lnTo>
                    <a:lnTo>
                      <a:pt x="548" y="750"/>
                    </a:lnTo>
                    <a:lnTo>
                      <a:pt x="551" y="737"/>
                    </a:lnTo>
                    <a:lnTo>
                      <a:pt x="551" y="725"/>
                    </a:lnTo>
                    <a:lnTo>
                      <a:pt x="550" y="721"/>
                    </a:lnTo>
                    <a:lnTo>
                      <a:pt x="546" y="710"/>
                    </a:lnTo>
                    <a:lnTo>
                      <a:pt x="539" y="701"/>
                    </a:lnTo>
                    <a:lnTo>
                      <a:pt x="537" y="697"/>
                    </a:lnTo>
                    <a:lnTo>
                      <a:pt x="527" y="689"/>
                    </a:lnTo>
                    <a:lnTo>
                      <a:pt x="523" y="687"/>
                    </a:lnTo>
                    <a:lnTo>
                      <a:pt x="510" y="680"/>
                    </a:lnTo>
                    <a:lnTo>
                      <a:pt x="496" y="673"/>
                    </a:lnTo>
                    <a:lnTo>
                      <a:pt x="479" y="668"/>
                    </a:lnTo>
                    <a:lnTo>
                      <a:pt x="463" y="664"/>
                    </a:lnTo>
                    <a:lnTo>
                      <a:pt x="425" y="655"/>
                    </a:lnTo>
                    <a:lnTo>
                      <a:pt x="387" y="646"/>
                    </a:lnTo>
                    <a:lnTo>
                      <a:pt x="370" y="641"/>
                    </a:lnTo>
                    <a:lnTo>
                      <a:pt x="353" y="636"/>
                    </a:lnTo>
                    <a:lnTo>
                      <a:pt x="339" y="630"/>
                    </a:lnTo>
                    <a:lnTo>
                      <a:pt x="328" y="623"/>
                    </a:lnTo>
                    <a:lnTo>
                      <a:pt x="322" y="635"/>
                    </a:lnTo>
                    <a:lnTo>
                      <a:pt x="332" y="625"/>
                    </a:lnTo>
                    <a:lnTo>
                      <a:pt x="322" y="617"/>
                    </a:lnTo>
                    <a:lnTo>
                      <a:pt x="312" y="626"/>
                    </a:lnTo>
                    <a:lnTo>
                      <a:pt x="325" y="621"/>
                    </a:lnTo>
                    <a:lnTo>
                      <a:pt x="318" y="612"/>
                    </a:lnTo>
                    <a:lnTo>
                      <a:pt x="315" y="601"/>
                    </a:lnTo>
                    <a:lnTo>
                      <a:pt x="302" y="607"/>
                    </a:lnTo>
                    <a:lnTo>
                      <a:pt x="316" y="607"/>
                    </a:lnTo>
                    <a:lnTo>
                      <a:pt x="316" y="595"/>
                    </a:lnTo>
                    <a:lnTo>
                      <a:pt x="318" y="582"/>
                    </a:lnTo>
                    <a:lnTo>
                      <a:pt x="304" y="582"/>
                    </a:lnTo>
                    <a:lnTo>
                      <a:pt x="317" y="587"/>
                    </a:lnTo>
                    <a:lnTo>
                      <a:pt x="322" y="573"/>
                    </a:lnTo>
                    <a:lnTo>
                      <a:pt x="328" y="559"/>
                    </a:lnTo>
                    <a:lnTo>
                      <a:pt x="336" y="543"/>
                    </a:lnTo>
                    <a:lnTo>
                      <a:pt x="353" y="513"/>
                    </a:lnTo>
                    <a:lnTo>
                      <a:pt x="370" y="482"/>
                    </a:lnTo>
                    <a:lnTo>
                      <a:pt x="378" y="467"/>
                    </a:lnTo>
                    <a:lnTo>
                      <a:pt x="384" y="454"/>
                    </a:lnTo>
                    <a:lnTo>
                      <a:pt x="389" y="440"/>
                    </a:lnTo>
                    <a:lnTo>
                      <a:pt x="390" y="435"/>
                    </a:lnTo>
                    <a:lnTo>
                      <a:pt x="390" y="435"/>
                    </a:lnTo>
                    <a:lnTo>
                      <a:pt x="393" y="422"/>
                    </a:lnTo>
                    <a:lnTo>
                      <a:pt x="393" y="412"/>
                    </a:lnTo>
                    <a:lnTo>
                      <a:pt x="392" y="407"/>
                    </a:lnTo>
                    <a:lnTo>
                      <a:pt x="389" y="396"/>
                    </a:lnTo>
                    <a:lnTo>
                      <a:pt x="383" y="389"/>
                    </a:lnTo>
                    <a:lnTo>
                      <a:pt x="379" y="385"/>
                    </a:lnTo>
                    <a:lnTo>
                      <a:pt x="371" y="378"/>
                    </a:lnTo>
                    <a:lnTo>
                      <a:pt x="366" y="375"/>
                    </a:lnTo>
                    <a:lnTo>
                      <a:pt x="355" y="369"/>
                    </a:lnTo>
                    <a:lnTo>
                      <a:pt x="340" y="365"/>
                    </a:lnTo>
                    <a:lnTo>
                      <a:pt x="325" y="361"/>
                    </a:lnTo>
                    <a:lnTo>
                      <a:pt x="309" y="358"/>
                    </a:lnTo>
                    <a:lnTo>
                      <a:pt x="304" y="357"/>
                    </a:lnTo>
                    <a:lnTo>
                      <a:pt x="268" y="352"/>
                    </a:lnTo>
                    <a:lnTo>
                      <a:pt x="232" y="346"/>
                    </a:lnTo>
                    <a:lnTo>
                      <a:pt x="232" y="359"/>
                    </a:lnTo>
                    <a:lnTo>
                      <a:pt x="237" y="347"/>
                    </a:lnTo>
                    <a:lnTo>
                      <a:pt x="221" y="344"/>
                    </a:lnTo>
                    <a:lnTo>
                      <a:pt x="205" y="340"/>
                    </a:lnTo>
                    <a:lnTo>
                      <a:pt x="191" y="335"/>
                    </a:lnTo>
                    <a:lnTo>
                      <a:pt x="179" y="330"/>
                    </a:lnTo>
                    <a:lnTo>
                      <a:pt x="174" y="341"/>
                    </a:lnTo>
                    <a:lnTo>
                      <a:pt x="184" y="332"/>
                    </a:lnTo>
                    <a:lnTo>
                      <a:pt x="175" y="325"/>
                    </a:lnTo>
                    <a:lnTo>
                      <a:pt x="165" y="334"/>
                    </a:lnTo>
                    <a:lnTo>
                      <a:pt x="178" y="329"/>
                    </a:lnTo>
                    <a:lnTo>
                      <a:pt x="171" y="319"/>
                    </a:lnTo>
                    <a:lnTo>
                      <a:pt x="168" y="309"/>
                    </a:lnTo>
                    <a:lnTo>
                      <a:pt x="155" y="314"/>
                    </a:lnTo>
                    <a:lnTo>
                      <a:pt x="169" y="314"/>
                    </a:lnTo>
                    <a:lnTo>
                      <a:pt x="169" y="302"/>
                    </a:lnTo>
                    <a:lnTo>
                      <a:pt x="170" y="288"/>
                    </a:lnTo>
                    <a:lnTo>
                      <a:pt x="156" y="288"/>
                    </a:lnTo>
                    <a:lnTo>
                      <a:pt x="169" y="292"/>
                    </a:lnTo>
                    <a:lnTo>
                      <a:pt x="174" y="278"/>
                    </a:lnTo>
                    <a:lnTo>
                      <a:pt x="178" y="262"/>
                    </a:lnTo>
                    <a:lnTo>
                      <a:pt x="185" y="245"/>
                    </a:lnTo>
                    <a:lnTo>
                      <a:pt x="202" y="211"/>
                    </a:lnTo>
                    <a:lnTo>
                      <a:pt x="217" y="178"/>
                    </a:lnTo>
                    <a:lnTo>
                      <a:pt x="224" y="161"/>
                    </a:lnTo>
                    <a:lnTo>
                      <a:pt x="230" y="145"/>
                    </a:lnTo>
                    <a:lnTo>
                      <a:pt x="234" y="131"/>
                    </a:lnTo>
                    <a:lnTo>
                      <a:pt x="235" y="126"/>
                    </a:lnTo>
                    <a:lnTo>
                      <a:pt x="235" y="126"/>
                    </a:lnTo>
                    <a:lnTo>
                      <a:pt x="237" y="112"/>
                    </a:lnTo>
                    <a:lnTo>
                      <a:pt x="237" y="100"/>
                    </a:lnTo>
                    <a:lnTo>
                      <a:pt x="236" y="95"/>
                    </a:lnTo>
                    <a:lnTo>
                      <a:pt x="232" y="84"/>
                    </a:lnTo>
                    <a:lnTo>
                      <a:pt x="226" y="76"/>
                    </a:lnTo>
                    <a:lnTo>
                      <a:pt x="224" y="72"/>
                    </a:lnTo>
                    <a:lnTo>
                      <a:pt x="216" y="62"/>
                    </a:lnTo>
                    <a:lnTo>
                      <a:pt x="208" y="55"/>
                    </a:lnTo>
                    <a:lnTo>
                      <a:pt x="197" y="48"/>
                    </a:lnTo>
                    <a:lnTo>
                      <a:pt x="192" y="45"/>
                    </a:lnTo>
                    <a:lnTo>
                      <a:pt x="182" y="39"/>
                    </a:lnTo>
                    <a:lnTo>
                      <a:pt x="169" y="33"/>
                    </a:lnTo>
                    <a:lnTo>
                      <a:pt x="142" y="24"/>
                    </a:lnTo>
                    <a:lnTo>
                      <a:pt x="110" y="16"/>
                    </a:lnTo>
                    <a:lnTo>
                      <a:pt x="77" y="10"/>
                    </a:lnTo>
                    <a:lnTo>
                      <a:pt x="71" y="9"/>
                    </a:lnTo>
                    <a:lnTo>
                      <a:pt x="37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Freeform 65"/>
              <p:cNvSpPr>
                <a:spLocks/>
              </p:cNvSpPr>
              <p:nvPr/>
            </p:nvSpPr>
            <p:spPr bwMode="auto">
              <a:xfrm>
                <a:off x="1571625" y="2879726"/>
                <a:ext cx="42863" cy="36513"/>
              </a:xfrm>
              <a:custGeom>
                <a:avLst/>
                <a:gdLst/>
                <a:ahLst/>
                <a:cxnLst>
                  <a:cxn ang="0">
                    <a:pos x="0" y="83"/>
                  </a:cxn>
                  <a:cxn ang="0">
                    <a:pos x="136" y="116"/>
                  </a:cxn>
                  <a:cxn ang="0">
                    <a:pos x="85" y="0"/>
                  </a:cxn>
                  <a:cxn ang="0">
                    <a:pos x="0" y="83"/>
                  </a:cxn>
                </a:cxnLst>
                <a:rect l="0" t="0" r="r" b="b"/>
                <a:pathLst>
                  <a:path w="136" h="116">
                    <a:moveTo>
                      <a:pt x="0" y="83"/>
                    </a:moveTo>
                    <a:lnTo>
                      <a:pt x="136" y="116"/>
                    </a:lnTo>
                    <a:lnTo>
                      <a:pt x="85" y="0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Freeform 66"/>
              <p:cNvSpPr>
                <a:spLocks/>
              </p:cNvSpPr>
              <p:nvPr/>
            </p:nvSpPr>
            <p:spPr bwMode="auto">
              <a:xfrm>
                <a:off x="1292225" y="2374901"/>
                <a:ext cx="290513" cy="519113"/>
              </a:xfrm>
              <a:custGeom>
                <a:avLst/>
                <a:gdLst/>
                <a:ahLst/>
                <a:cxnLst>
                  <a:cxn ang="0">
                    <a:pos x="131" y="47"/>
                  </a:cxn>
                  <a:cxn ang="0">
                    <a:pos x="204" y="89"/>
                  </a:cxn>
                  <a:cxn ang="0">
                    <a:pos x="207" y="126"/>
                  </a:cxn>
                  <a:cxn ang="0">
                    <a:pos x="152" y="253"/>
                  </a:cxn>
                  <a:cxn ang="0">
                    <a:pos x="152" y="338"/>
                  </a:cxn>
                  <a:cxn ang="0">
                    <a:pos x="232" y="371"/>
                  </a:cxn>
                  <a:cxn ang="0">
                    <a:pos x="356" y="397"/>
                  </a:cxn>
                  <a:cxn ang="0">
                    <a:pos x="379" y="412"/>
                  </a:cxn>
                  <a:cxn ang="0">
                    <a:pos x="344" y="472"/>
                  </a:cxn>
                  <a:cxn ang="0">
                    <a:pos x="288" y="607"/>
                  </a:cxn>
                  <a:cxn ang="0">
                    <a:pos x="343" y="659"/>
                  </a:cxn>
                  <a:cxn ang="0">
                    <a:pos x="512" y="710"/>
                  </a:cxn>
                  <a:cxn ang="0">
                    <a:pos x="537" y="725"/>
                  </a:cxn>
                  <a:cxn ang="0">
                    <a:pos x="504" y="789"/>
                  </a:cxn>
                  <a:cxn ang="0">
                    <a:pos x="445" y="921"/>
                  </a:cxn>
                  <a:cxn ang="0">
                    <a:pos x="499" y="968"/>
                  </a:cxn>
                  <a:cxn ang="0">
                    <a:pos x="619" y="990"/>
                  </a:cxn>
                  <a:cxn ang="0">
                    <a:pos x="662" y="1004"/>
                  </a:cxn>
                  <a:cxn ang="0">
                    <a:pos x="669" y="1038"/>
                  </a:cxn>
                  <a:cxn ang="0">
                    <a:pos x="598" y="1187"/>
                  </a:cxn>
                  <a:cxn ang="0">
                    <a:pos x="615" y="1247"/>
                  </a:cxn>
                  <a:cxn ang="0">
                    <a:pos x="747" y="1266"/>
                  </a:cxn>
                  <a:cxn ang="0">
                    <a:pos x="793" y="1276"/>
                  </a:cxn>
                  <a:cxn ang="0">
                    <a:pos x="809" y="1306"/>
                  </a:cxn>
                  <a:cxn ang="0">
                    <a:pos x="772" y="1441"/>
                  </a:cxn>
                  <a:cxn ang="0">
                    <a:pos x="755" y="1541"/>
                  </a:cxn>
                  <a:cxn ang="0">
                    <a:pos x="802" y="1595"/>
                  </a:cxn>
                  <a:cxn ang="0">
                    <a:pos x="902" y="1620"/>
                  </a:cxn>
                  <a:cxn ang="0">
                    <a:pos x="882" y="1600"/>
                  </a:cxn>
                  <a:cxn ang="0">
                    <a:pos x="787" y="1548"/>
                  </a:cxn>
                  <a:cxn ang="0">
                    <a:pos x="781" y="1526"/>
                  </a:cxn>
                  <a:cxn ang="0">
                    <a:pos x="810" y="1413"/>
                  </a:cxn>
                  <a:cxn ang="0">
                    <a:pos x="836" y="1293"/>
                  </a:cxn>
                  <a:cxn ang="0">
                    <a:pos x="783" y="1246"/>
                  </a:cxn>
                  <a:cxn ang="0">
                    <a:pos x="649" y="1245"/>
                  </a:cxn>
                  <a:cxn ang="0">
                    <a:pos x="629" y="1227"/>
                  </a:cxn>
                  <a:cxn ang="0">
                    <a:pos x="624" y="1196"/>
                  </a:cxn>
                  <a:cxn ang="0">
                    <a:pos x="695" y="1047"/>
                  </a:cxn>
                  <a:cxn ang="0">
                    <a:pos x="685" y="991"/>
                  </a:cxn>
                  <a:cxn ang="0">
                    <a:pos x="572" y="958"/>
                  </a:cxn>
                  <a:cxn ang="0">
                    <a:pos x="478" y="946"/>
                  </a:cxn>
                  <a:cxn ang="0">
                    <a:pos x="473" y="921"/>
                  </a:cxn>
                  <a:cxn ang="0">
                    <a:pos x="512" y="828"/>
                  </a:cxn>
                  <a:cxn ang="0">
                    <a:pos x="551" y="725"/>
                  </a:cxn>
                  <a:cxn ang="0">
                    <a:pos x="496" y="673"/>
                  </a:cxn>
                  <a:cxn ang="0">
                    <a:pos x="328" y="623"/>
                  </a:cxn>
                  <a:cxn ang="0">
                    <a:pos x="302" y="607"/>
                  </a:cxn>
                  <a:cxn ang="0">
                    <a:pos x="336" y="543"/>
                  </a:cxn>
                  <a:cxn ang="0">
                    <a:pos x="393" y="422"/>
                  </a:cxn>
                  <a:cxn ang="0">
                    <a:pos x="355" y="369"/>
                  </a:cxn>
                  <a:cxn ang="0">
                    <a:pos x="237" y="347"/>
                  </a:cxn>
                  <a:cxn ang="0">
                    <a:pos x="165" y="334"/>
                  </a:cxn>
                  <a:cxn ang="0">
                    <a:pos x="156" y="288"/>
                  </a:cxn>
                  <a:cxn ang="0">
                    <a:pos x="230" y="145"/>
                  </a:cxn>
                  <a:cxn ang="0">
                    <a:pos x="226" y="76"/>
                  </a:cxn>
                  <a:cxn ang="0">
                    <a:pos x="142" y="24"/>
                  </a:cxn>
                </a:cxnLst>
                <a:rect l="0" t="0" r="r" b="b"/>
                <a:pathLst>
                  <a:path w="915" h="1633">
                    <a:moveTo>
                      <a:pt x="3" y="0"/>
                    </a:moveTo>
                    <a:lnTo>
                      <a:pt x="0" y="24"/>
                    </a:lnTo>
                    <a:lnTo>
                      <a:pt x="37" y="29"/>
                    </a:lnTo>
                    <a:lnTo>
                      <a:pt x="71" y="34"/>
                    </a:lnTo>
                    <a:lnTo>
                      <a:pt x="71" y="22"/>
                    </a:lnTo>
                    <a:lnTo>
                      <a:pt x="67" y="33"/>
                    </a:lnTo>
                    <a:lnTo>
                      <a:pt x="100" y="39"/>
                    </a:lnTo>
                    <a:lnTo>
                      <a:pt x="131" y="47"/>
                    </a:lnTo>
                    <a:lnTo>
                      <a:pt x="158" y="56"/>
                    </a:lnTo>
                    <a:lnTo>
                      <a:pt x="171" y="62"/>
                    </a:lnTo>
                    <a:lnTo>
                      <a:pt x="182" y="68"/>
                    </a:lnTo>
                    <a:lnTo>
                      <a:pt x="188" y="57"/>
                    </a:lnTo>
                    <a:lnTo>
                      <a:pt x="177" y="65"/>
                    </a:lnTo>
                    <a:lnTo>
                      <a:pt x="188" y="73"/>
                    </a:lnTo>
                    <a:lnTo>
                      <a:pt x="196" y="80"/>
                    </a:lnTo>
                    <a:lnTo>
                      <a:pt x="204" y="89"/>
                    </a:lnTo>
                    <a:lnTo>
                      <a:pt x="214" y="80"/>
                    </a:lnTo>
                    <a:lnTo>
                      <a:pt x="201" y="85"/>
                    </a:lnTo>
                    <a:lnTo>
                      <a:pt x="207" y="94"/>
                    </a:lnTo>
                    <a:lnTo>
                      <a:pt x="210" y="105"/>
                    </a:lnTo>
                    <a:lnTo>
                      <a:pt x="223" y="100"/>
                    </a:lnTo>
                    <a:lnTo>
                      <a:pt x="209" y="100"/>
                    </a:lnTo>
                    <a:lnTo>
                      <a:pt x="209" y="112"/>
                    </a:lnTo>
                    <a:lnTo>
                      <a:pt x="207" y="126"/>
                    </a:lnTo>
                    <a:lnTo>
                      <a:pt x="221" y="126"/>
                    </a:lnTo>
                    <a:lnTo>
                      <a:pt x="208" y="121"/>
                    </a:lnTo>
                    <a:lnTo>
                      <a:pt x="204" y="136"/>
                    </a:lnTo>
                    <a:lnTo>
                      <a:pt x="198" y="152"/>
                    </a:lnTo>
                    <a:lnTo>
                      <a:pt x="191" y="168"/>
                    </a:lnTo>
                    <a:lnTo>
                      <a:pt x="176" y="202"/>
                    </a:lnTo>
                    <a:lnTo>
                      <a:pt x="160" y="236"/>
                    </a:lnTo>
                    <a:lnTo>
                      <a:pt x="152" y="253"/>
                    </a:lnTo>
                    <a:lnTo>
                      <a:pt x="148" y="268"/>
                    </a:lnTo>
                    <a:lnTo>
                      <a:pt x="143" y="283"/>
                    </a:lnTo>
                    <a:lnTo>
                      <a:pt x="142" y="288"/>
                    </a:lnTo>
                    <a:lnTo>
                      <a:pt x="141" y="302"/>
                    </a:lnTo>
                    <a:lnTo>
                      <a:pt x="141" y="314"/>
                    </a:lnTo>
                    <a:lnTo>
                      <a:pt x="142" y="318"/>
                    </a:lnTo>
                    <a:lnTo>
                      <a:pt x="145" y="330"/>
                    </a:lnTo>
                    <a:lnTo>
                      <a:pt x="152" y="338"/>
                    </a:lnTo>
                    <a:lnTo>
                      <a:pt x="155" y="342"/>
                    </a:lnTo>
                    <a:lnTo>
                      <a:pt x="164" y="350"/>
                    </a:lnTo>
                    <a:lnTo>
                      <a:pt x="169" y="353"/>
                    </a:lnTo>
                    <a:lnTo>
                      <a:pt x="181" y="358"/>
                    </a:lnTo>
                    <a:lnTo>
                      <a:pt x="195" y="363"/>
                    </a:lnTo>
                    <a:lnTo>
                      <a:pt x="210" y="367"/>
                    </a:lnTo>
                    <a:lnTo>
                      <a:pt x="226" y="370"/>
                    </a:lnTo>
                    <a:lnTo>
                      <a:pt x="232" y="371"/>
                    </a:lnTo>
                    <a:lnTo>
                      <a:pt x="268" y="377"/>
                    </a:lnTo>
                    <a:lnTo>
                      <a:pt x="304" y="382"/>
                    </a:lnTo>
                    <a:lnTo>
                      <a:pt x="304" y="369"/>
                    </a:lnTo>
                    <a:lnTo>
                      <a:pt x="298" y="381"/>
                    </a:lnTo>
                    <a:lnTo>
                      <a:pt x="315" y="384"/>
                    </a:lnTo>
                    <a:lnTo>
                      <a:pt x="330" y="388"/>
                    </a:lnTo>
                    <a:lnTo>
                      <a:pt x="344" y="392"/>
                    </a:lnTo>
                    <a:lnTo>
                      <a:pt x="356" y="397"/>
                    </a:lnTo>
                    <a:lnTo>
                      <a:pt x="360" y="386"/>
                    </a:lnTo>
                    <a:lnTo>
                      <a:pt x="351" y="395"/>
                    </a:lnTo>
                    <a:lnTo>
                      <a:pt x="359" y="403"/>
                    </a:lnTo>
                    <a:lnTo>
                      <a:pt x="370" y="393"/>
                    </a:lnTo>
                    <a:lnTo>
                      <a:pt x="357" y="398"/>
                    </a:lnTo>
                    <a:lnTo>
                      <a:pt x="363" y="407"/>
                    </a:lnTo>
                    <a:lnTo>
                      <a:pt x="366" y="416"/>
                    </a:lnTo>
                    <a:lnTo>
                      <a:pt x="379" y="412"/>
                    </a:lnTo>
                    <a:lnTo>
                      <a:pt x="365" y="412"/>
                    </a:lnTo>
                    <a:lnTo>
                      <a:pt x="365" y="422"/>
                    </a:lnTo>
                    <a:lnTo>
                      <a:pt x="362" y="435"/>
                    </a:lnTo>
                    <a:lnTo>
                      <a:pt x="376" y="435"/>
                    </a:lnTo>
                    <a:lnTo>
                      <a:pt x="363" y="431"/>
                    </a:lnTo>
                    <a:lnTo>
                      <a:pt x="358" y="444"/>
                    </a:lnTo>
                    <a:lnTo>
                      <a:pt x="352" y="458"/>
                    </a:lnTo>
                    <a:lnTo>
                      <a:pt x="344" y="472"/>
                    </a:lnTo>
                    <a:lnTo>
                      <a:pt x="328" y="504"/>
                    </a:lnTo>
                    <a:lnTo>
                      <a:pt x="310" y="534"/>
                    </a:lnTo>
                    <a:lnTo>
                      <a:pt x="302" y="549"/>
                    </a:lnTo>
                    <a:lnTo>
                      <a:pt x="296" y="564"/>
                    </a:lnTo>
                    <a:lnTo>
                      <a:pt x="291" y="578"/>
                    </a:lnTo>
                    <a:lnTo>
                      <a:pt x="290" y="582"/>
                    </a:lnTo>
                    <a:lnTo>
                      <a:pt x="288" y="595"/>
                    </a:lnTo>
                    <a:lnTo>
                      <a:pt x="288" y="607"/>
                    </a:lnTo>
                    <a:lnTo>
                      <a:pt x="289" y="611"/>
                    </a:lnTo>
                    <a:lnTo>
                      <a:pt x="292" y="622"/>
                    </a:lnTo>
                    <a:lnTo>
                      <a:pt x="299" y="631"/>
                    </a:lnTo>
                    <a:lnTo>
                      <a:pt x="302" y="635"/>
                    </a:lnTo>
                    <a:lnTo>
                      <a:pt x="312" y="643"/>
                    </a:lnTo>
                    <a:lnTo>
                      <a:pt x="317" y="646"/>
                    </a:lnTo>
                    <a:lnTo>
                      <a:pt x="329" y="653"/>
                    </a:lnTo>
                    <a:lnTo>
                      <a:pt x="343" y="659"/>
                    </a:lnTo>
                    <a:lnTo>
                      <a:pt x="359" y="664"/>
                    </a:lnTo>
                    <a:lnTo>
                      <a:pt x="377" y="669"/>
                    </a:lnTo>
                    <a:lnTo>
                      <a:pt x="414" y="677"/>
                    </a:lnTo>
                    <a:lnTo>
                      <a:pt x="452" y="687"/>
                    </a:lnTo>
                    <a:lnTo>
                      <a:pt x="469" y="691"/>
                    </a:lnTo>
                    <a:lnTo>
                      <a:pt x="485" y="696"/>
                    </a:lnTo>
                    <a:lnTo>
                      <a:pt x="499" y="702"/>
                    </a:lnTo>
                    <a:lnTo>
                      <a:pt x="512" y="710"/>
                    </a:lnTo>
                    <a:lnTo>
                      <a:pt x="517" y="698"/>
                    </a:lnTo>
                    <a:lnTo>
                      <a:pt x="507" y="707"/>
                    </a:lnTo>
                    <a:lnTo>
                      <a:pt x="517" y="715"/>
                    </a:lnTo>
                    <a:lnTo>
                      <a:pt x="526" y="706"/>
                    </a:lnTo>
                    <a:lnTo>
                      <a:pt x="513" y="711"/>
                    </a:lnTo>
                    <a:lnTo>
                      <a:pt x="520" y="720"/>
                    </a:lnTo>
                    <a:lnTo>
                      <a:pt x="524" y="731"/>
                    </a:lnTo>
                    <a:lnTo>
                      <a:pt x="537" y="725"/>
                    </a:lnTo>
                    <a:lnTo>
                      <a:pt x="523" y="725"/>
                    </a:lnTo>
                    <a:lnTo>
                      <a:pt x="523" y="737"/>
                    </a:lnTo>
                    <a:lnTo>
                      <a:pt x="520" y="750"/>
                    </a:lnTo>
                    <a:lnTo>
                      <a:pt x="534" y="750"/>
                    </a:lnTo>
                    <a:lnTo>
                      <a:pt x="521" y="745"/>
                    </a:lnTo>
                    <a:lnTo>
                      <a:pt x="517" y="759"/>
                    </a:lnTo>
                    <a:lnTo>
                      <a:pt x="511" y="773"/>
                    </a:lnTo>
                    <a:lnTo>
                      <a:pt x="504" y="789"/>
                    </a:lnTo>
                    <a:lnTo>
                      <a:pt x="486" y="819"/>
                    </a:lnTo>
                    <a:lnTo>
                      <a:pt x="469" y="850"/>
                    </a:lnTo>
                    <a:lnTo>
                      <a:pt x="460" y="865"/>
                    </a:lnTo>
                    <a:lnTo>
                      <a:pt x="454" y="878"/>
                    </a:lnTo>
                    <a:lnTo>
                      <a:pt x="450" y="892"/>
                    </a:lnTo>
                    <a:lnTo>
                      <a:pt x="449" y="897"/>
                    </a:lnTo>
                    <a:lnTo>
                      <a:pt x="446" y="910"/>
                    </a:lnTo>
                    <a:lnTo>
                      <a:pt x="445" y="921"/>
                    </a:lnTo>
                    <a:lnTo>
                      <a:pt x="446" y="925"/>
                    </a:lnTo>
                    <a:lnTo>
                      <a:pt x="450" y="936"/>
                    </a:lnTo>
                    <a:lnTo>
                      <a:pt x="456" y="944"/>
                    </a:lnTo>
                    <a:lnTo>
                      <a:pt x="459" y="948"/>
                    </a:lnTo>
                    <a:lnTo>
                      <a:pt x="469" y="954"/>
                    </a:lnTo>
                    <a:lnTo>
                      <a:pt x="473" y="958"/>
                    </a:lnTo>
                    <a:lnTo>
                      <a:pt x="485" y="963"/>
                    </a:lnTo>
                    <a:lnTo>
                      <a:pt x="499" y="968"/>
                    </a:lnTo>
                    <a:lnTo>
                      <a:pt x="514" y="972"/>
                    </a:lnTo>
                    <a:lnTo>
                      <a:pt x="531" y="975"/>
                    </a:lnTo>
                    <a:lnTo>
                      <a:pt x="537" y="976"/>
                    </a:lnTo>
                    <a:lnTo>
                      <a:pt x="572" y="983"/>
                    </a:lnTo>
                    <a:lnTo>
                      <a:pt x="607" y="988"/>
                    </a:lnTo>
                    <a:lnTo>
                      <a:pt x="607" y="975"/>
                    </a:lnTo>
                    <a:lnTo>
                      <a:pt x="602" y="987"/>
                    </a:lnTo>
                    <a:lnTo>
                      <a:pt x="619" y="990"/>
                    </a:lnTo>
                    <a:lnTo>
                      <a:pt x="635" y="994"/>
                    </a:lnTo>
                    <a:lnTo>
                      <a:pt x="648" y="999"/>
                    </a:lnTo>
                    <a:lnTo>
                      <a:pt x="660" y="1004"/>
                    </a:lnTo>
                    <a:lnTo>
                      <a:pt x="666" y="993"/>
                    </a:lnTo>
                    <a:lnTo>
                      <a:pt x="655" y="1002"/>
                    </a:lnTo>
                    <a:lnTo>
                      <a:pt x="665" y="1009"/>
                    </a:lnTo>
                    <a:lnTo>
                      <a:pt x="675" y="1000"/>
                    </a:lnTo>
                    <a:lnTo>
                      <a:pt x="662" y="1004"/>
                    </a:lnTo>
                    <a:lnTo>
                      <a:pt x="668" y="1014"/>
                    </a:lnTo>
                    <a:lnTo>
                      <a:pt x="672" y="1023"/>
                    </a:lnTo>
                    <a:lnTo>
                      <a:pt x="685" y="1019"/>
                    </a:lnTo>
                    <a:lnTo>
                      <a:pt x="671" y="1019"/>
                    </a:lnTo>
                    <a:lnTo>
                      <a:pt x="671" y="1030"/>
                    </a:lnTo>
                    <a:lnTo>
                      <a:pt x="668" y="1043"/>
                    </a:lnTo>
                    <a:lnTo>
                      <a:pt x="682" y="1043"/>
                    </a:lnTo>
                    <a:lnTo>
                      <a:pt x="669" y="1038"/>
                    </a:lnTo>
                    <a:lnTo>
                      <a:pt x="665" y="1052"/>
                    </a:lnTo>
                    <a:lnTo>
                      <a:pt x="658" y="1067"/>
                    </a:lnTo>
                    <a:lnTo>
                      <a:pt x="651" y="1081"/>
                    </a:lnTo>
                    <a:lnTo>
                      <a:pt x="633" y="1113"/>
                    </a:lnTo>
                    <a:lnTo>
                      <a:pt x="617" y="1144"/>
                    </a:lnTo>
                    <a:lnTo>
                      <a:pt x="608" y="1159"/>
                    </a:lnTo>
                    <a:lnTo>
                      <a:pt x="602" y="1173"/>
                    </a:lnTo>
                    <a:lnTo>
                      <a:pt x="598" y="1187"/>
                    </a:lnTo>
                    <a:lnTo>
                      <a:pt x="597" y="1192"/>
                    </a:lnTo>
                    <a:lnTo>
                      <a:pt x="594" y="1203"/>
                    </a:lnTo>
                    <a:lnTo>
                      <a:pt x="594" y="1215"/>
                    </a:lnTo>
                    <a:lnTo>
                      <a:pt x="595" y="1219"/>
                    </a:lnTo>
                    <a:lnTo>
                      <a:pt x="598" y="1229"/>
                    </a:lnTo>
                    <a:lnTo>
                      <a:pt x="604" y="1237"/>
                    </a:lnTo>
                    <a:lnTo>
                      <a:pt x="606" y="1241"/>
                    </a:lnTo>
                    <a:lnTo>
                      <a:pt x="615" y="1247"/>
                    </a:lnTo>
                    <a:lnTo>
                      <a:pt x="620" y="1249"/>
                    </a:lnTo>
                    <a:lnTo>
                      <a:pt x="631" y="1253"/>
                    </a:lnTo>
                    <a:lnTo>
                      <a:pt x="644" y="1256"/>
                    </a:lnTo>
                    <a:lnTo>
                      <a:pt x="649" y="1257"/>
                    </a:lnTo>
                    <a:lnTo>
                      <a:pt x="664" y="1260"/>
                    </a:lnTo>
                    <a:lnTo>
                      <a:pt x="680" y="1262"/>
                    </a:lnTo>
                    <a:lnTo>
                      <a:pt x="713" y="1264"/>
                    </a:lnTo>
                    <a:lnTo>
                      <a:pt x="747" y="1266"/>
                    </a:lnTo>
                    <a:lnTo>
                      <a:pt x="763" y="1268"/>
                    </a:lnTo>
                    <a:lnTo>
                      <a:pt x="763" y="1255"/>
                    </a:lnTo>
                    <a:lnTo>
                      <a:pt x="759" y="1267"/>
                    </a:lnTo>
                    <a:lnTo>
                      <a:pt x="773" y="1269"/>
                    </a:lnTo>
                    <a:lnTo>
                      <a:pt x="787" y="1273"/>
                    </a:lnTo>
                    <a:lnTo>
                      <a:pt x="798" y="1278"/>
                    </a:lnTo>
                    <a:lnTo>
                      <a:pt x="803" y="1267"/>
                    </a:lnTo>
                    <a:lnTo>
                      <a:pt x="793" y="1276"/>
                    </a:lnTo>
                    <a:lnTo>
                      <a:pt x="802" y="1282"/>
                    </a:lnTo>
                    <a:lnTo>
                      <a:pt x="813" y="1274"/>
                    </a:lnTo>
                    <a:lnTo>
                      <a:pt x="800" y="1278"/>
                    </a:lnTo>
                    <a:lnTo>
                      <a:pt x="806" y="1288"/>
                    </a:lnTo>
                    <a:lnTo>
                      <a:pt x="809" y="1298"/>
                    </a:lnTo>
                    <a:lnTo>
                      <a:pt x="822" y="1293"/>
                    </a:lnTo>
                    <a:lnTo>
                      <a:pt x="808" y="1293"/>
                    </a:lnTo>
                    <a:lnTo>
                      <a:pt x="809" y="1306"/>
                    </a:lnTo>
                    <a:lnTo>
                      <a:pt x="808" y="1320"/>
                    </a:lnTo>
                    <a:lnTo>
                      <a:pt x="806" y="1337"/>
                    </a:lnTo>
                    <a:lnTo>
                      <a:pt x="820" y="1337"/>
                    </a:lnTo>
                    <a:lnTo>
                      <a:pt x="807" y="1331"/>
                    </a:lnTo>
                    <a:lnTo>
                      <a:pt x="802" y="1348"/>
                    </a:lnTo>
                    <a:lnTo>
                      <a:pt x="798" y="1367"/>
                    </a:lnTo>
                    <a:lnTo>
                      <a:pt x="785" y="1403"/>
                    </a:lnTo>
                    <a:lnTo>
                      <a:pt x="772" y="1441"/>
                    </a:lnTo>
                    <a:lnTo>
                      <a:pt x="766" y="1458"/>
                    </a:lnTo>
                    <a:lnTo>
                      <a:pt x="760" y="1476"/>
                    </a:lnTo>
                    <a:lnTo>
                      <a:pt x="756" y="1493"/>
                    </a:lnTo>
                    <a:lnTo>
                      <a:pt x="755" y="1497"/>
                    </a:lnTo>
                    <a:lnTo>
                      <a:pt x="753" y="1513"/>
                    </a:lnTo>
                    <a:lnTo>
                      <a:pt x="753" y="1526"/>
                    </a:lnTo>
                    <a:lnTo>
                      <a:pt x="754" y="1530"/>
                    </a:lnTo>
                    <a:lnTo>
                      <a:pt x="755" y="1541"/>
                    </a:lnTo>
                    <a:lnTo>
                      <a:pt x="768" y="1538"/>
                    </a:lnTo>
                    <a:lnTo>
                      <a:pt x="755" y="1541"/>
                    </a:lnTo>
                    <a:lnTo>
                      <a:pt x="759" y="1552"/>
                    </a:lnTo>
                    <a:lnTo>
                      <a:pt x="765" y="1561"/>
                    </a:lnTo>
                    <a:lnTo>
                      <a:pt x="767" y="1566"/>
                    </a:lnTo>
                    <a:lnTo>
                      <a:pt x="774" y="1574"/>
                    </a:lnTo>
                    <a:lnTo>
                      <a:pt x="782" y="1581"/>
                    </a:lnTo>
                    <a:lnTo>
                      <a:pt x="802" y="1595"/>
                    </a:lnTo>
                    <a:lnTo>
                      <a:pt x="807" y="1597"/>
                    </a:lnTo>
                    <a:lnTo>
                      <a:pt x="829" y="1607"/>
                    </a:lnTo>
                    <a:lnTo>
                      <a:pt x="852" y="1616"/>
                    </a:lnTo>
                    <a:lnTo>
                      <a:pt x="872" y="1623"/>
                    </a:lnTo>
                    <a:lnTo>
                      <a:pt x="881" y="1626"/>
                    </a:lnTo>
                    <a:lnTo>
                      <a:pt x="889" y="1629"/>
                    </a:lnTo>
                    <a:lnTo>
                      <a:pt x="896" y="1631"/>
                    </a:lnTo>
                    <a:lnTo>
                      <a:pt x="902" y="1620"/>
                    </a:lnTo>
                    <a:lnTo>
                      <a:pt x="892" y="1629"/>
                    </a:lnTo>
                    <a:lnTo>
                      <a:pt x="899" y="1633"/>
                    </a:lnTo>
                    <a:lnTo>
                      <a:pt x="915" y="1614"/>
                    </a:lnTo>
                    <a:lnTo>
                      <a:pt x="911" y="1611"/>
                    </a:lnTo>
                    <a:lnTo>
                      <a:pt x="907" y="1608"/>
                    </a:lnTo>
                    <a:lnTo>
                      <a:pt x="900" y="1606"/>
                    </a:lnTo>
                    <a:lnTo>
                      <a:pt x="892" y="1603"/>
                    </a:lnTo>
                    <a:lnTo>
                      <a:pt x="882" y="1600"/>
                    </a:lnTo>
                    <a:lnTo>
                      <a:pt x="862" y="1593"/>
                    </a:lnTo>
                    <a:lnTo>
                      <a:pt x="840" y="1584"/>
                    </a:lnTo>
                    <a:lnTo>
                      <a:pt x="817" y="1574"/>
                    </a:lnTo>
                    <a:lnTo>
                      <a:pt x="812" y="1585"/>
                    </a:lnTo>
                    <a:lnTo>
                      <a:pt x="822" y="1577"/>
                    </a:lnTo>
                    <a:lnTo>
                      <a:pt x="802" y="1564"/>
                    </a:lnTo>
                    <a:lnTo>
                      <a:pt x="794" y="1556"/>
                    </a:lnTo>
                    <a:lnTo>
                      <a:pt x="787" y="1548"/>
                    </a:lnTo>
                    <a:lnTo>
                      <a:pt x="778" y="1556"/>
                    </a:lnTo>
                    <a:lnTo>
                      <a:pt x="790" y="1552"/>
                    </a:lnTo>
                    <a:lnTo>
                      <a:pt x="785" y="1543"/>
                    </a:lnTo>
                    <a:lnTo>
                      <a:pt x="782" y="1535"/>
                    </a:lnTo>
                    <a:lnTo>
                      <a:pt x="782" y="1534"/>
                    </a:lnTo>
                    <a:lnTo>
                      <a:pt x="780" y="1521"/>
                    </a:lnTo>
                    <a:lnTo>
                      <a:pt x="767" y="1526"/>
                    </a:lnTo>
                    <a:lnTo>
                      <a:pt x="781" y="1526"/>
                    </a:lnTo>
                    <a:lnTo>
                      <a:pt x="781" y="1513"/>
                    </a:lnTo>
                    <a:lnTo>
                      <a:pt x="783" y="1497"/>
                    </a:lnTo>
                    <a:lnTo>
                      <a:pt x="769" y="1497"/>
                    </a:lnTo>
                    <a:lnTo>
                      <a:pt x="782" y="1502"/>
                    </a:lnTo>
                    <a:lnTo>
                      <a:pt x="786" y="1485"/>
                    </a:lnTo>
                    <a:lnTo>
                      <a:pt x="792" y="1468"/>
                    </a:lnTo>
                    <a:lnTo>
                      <a:pt x="798" y="1450"/>
                    </a:lnTo>
                    <a:lnTo>
                      <a:pt x="810" y="1413"/>
                    </a:lnTo>
                    <a:lnTo>
                      <a:pt x="823" y="1376"/>
                    </a:lnTo>
                    <a:lnTo>
                      <a:pt x="828" y="1357"/>
                    </a:lnTo>
                    <a:lnTo>
                      <a:pt x="833" y="1341"/>
                    </a:lnTo>
                    <a:lnTo>
                      <a:pt x="834" y="1337"/>
                    </a:lnTo>
                    <a:lnTo>
                      <a:pt x="834" y="1337"/>
                    </a:lnTo>
                    <a:lnTo>
                      <a:pt x="836" y="1320"/>
                    </a:lnTo>
                    <a:lnTo>
                      <a:pt x="837" y="1306"/>
                    </a:lnTo>
                    <a:lnTo>
                      <a:pt x="836" y="1293"/>
                    </a:lnTo>
                    <a:lnTo>
                      <a:pt x="835" y="1289"/>
                    </a:lnTo>
                    <a:lnTo>
                      <a:pt x="832" y="1277"/>
                    </a:lnTo>
                    <a:lnTo>
                      <a:pt x="826" y="1269"/>
                    </a:lnTo>
                    <a:lnTo>
                      <a:pt x="822" y="1265"/>
                    </a:lnTo>
                    <a:lnTo>
                      <a:pt x="813" y="1258"/>
                    </a:lnTo>
                    <a:lnTo>
                      <a:pt x="808" y="1255"/>
                    </a:lnTo>
                    <a:lnTo>
                      <a:pt x="798" y="1250"/>
                    </a:lnTo>
                    <a:lnTo>
                      <a:pt x="783" y="1246"/>
                    </a:lnTo>
                    <a:lnTo>
                      <a:pt x="769" y="1244"/>
                    </a:lnTo>
                    <a:lnTo>
                      <a:pt x="763" y="1243"/>
                    </a:lnTo>
                    <a:lnTo>
                      <a:pt x="747" y="1241"/>
                    </a:lnTo>
                    <a:lnTo>
                      <a:pt x="713" y="1239"/>
                    </a:lnTo>
                    <a:lnTo>
                      <a:pt x="680" y="1237"/>
                    </a:lnTo>
                    <a:lnTo>
                      <a:pt x="664" y="1235"/>
                    </a:lnTo>
                    <a:lnTo>
                      <a:pt x="649" y="1232"/>
                    </a:lnTo>
                    <a:lnTo>
                      <a:pt x="649" y="1245"/>
                    </a:lnTo>
                    <a:lnTo>
                      <a:pt x="654" y="1233"/>
                    </a:lnTo>
                    <a:lnTo>
                      <a:pt x="641" y="1230"/>
                    </a:lnTo>
                    <a:lnTo>
                      <a:pt x="631" y="1226"/>
                    </a:lnTo>
                    <a:lnTo>
                      <a:pt x="625" y="1238"/>
                    </a:lnTo>
                    <a:lnTo>
                      <a:pt x="635" y="1229"/>
                    </a:lnTo>
                    <a:lnTo>
                      <a:pt x="626" y="1223"/>
                    </a:lnTo>
                    <a:lnTo>
                      <a:pt x="617" y="1231"/>
                    </a:lnTo>
                    <a:lnTo>
                      <a:pt x="629" y="1227"/>
                    </a:lnTo>
                    <a:lnTo>
                      <a:pt x="624" y="1219"/>
                    </a:lnTo>
                    <a:lnTo>
                      <a:pt x="621" y="1210"/>
                    </a:lnTo>
                    <a:lnTo>
                      <a:pt x="608" y="1215"/>
                    </a:lnTo>
                    <a:lnTo>
                      <a:pt x="622" y="1215"/>
                    </a:lnTo>
                    <a:lnTo>
                      <a:pt x="622" y="1203"/>
                    </a:lnTo>
                    <a:lnTo>
                      <a:pt x="625" y="1192"/>
                    </a:lnTo>
                    <a:lnTo>
                      <a:pt x="611" y="1192"/>
                    </a:lnTo>
                    <a:lnTo>
                      <a:pt x="624" y="1196"/>
                    </a:lnTo>
                    <a:lnTo>
                      <a:pt x="628" y="1182"/>
                    </a:lnTo>
                    <a:lnTo>
                      <a:pt x="634" y="1168"/>
                    </a:lnTo>
                    <a:lnTo>
                      <a:pt x="642" y="1153"/>
                    </a:lnTo>
                    <a:lnTo>
                      <a:pt x="659" y="1122"/>
                    </a:lnTo>
                    <a:lnTo>
                      <a:pt x="676" y="1091"/>
                    </a:lnTo>
                    <a:lnTo>
                      <a:pt x="684" y="1076"/>
                    </a:lnTo>
                    <a:lnTo>
                      <a:pt x="691" y="1062"/>
                    </a:lnTo>
                    <a:lnTo>
                      <a:pt x="695" y="1047"/>
                    </a:lnTo>
                    <a:lnTo>
                      <a:pt x="696" y="1043"/>
                    </a:lnTo>
                    <a:lnTo>
                      <a:pt x="696" y="1043"/>
                    </a:lnTo>
                    <a:lnTo>
                      <a:pt x="699" y="1030"/>
                    </a:lnTo>
                    <a:lnTo>
                      <a:pt x="699" y="1019"/>
                    </a:lnTo>
                    <a:lnTo>
                      <a:pt x="698" y="1014"/>
                    </a:lnTo>
                    <a:lnTo>
                      <a:pt x="694" y="1003"/>
                    </a:lnTo>
                    <a:lnTo>
                      <a:pt x="688" y="995"/>
                    </a:lnTo>
                    <a:lnTo>
                      <a:pt x="685" y="991"/>
                    </a:lnTo>
                    <a:lnTo>
                      <a:pt x="675" y="985"/>
                    </a:lnTo>
                    <a:lnTo>
                      <a:pt x="671" y="982"/>
                    </a:lnTo>
                    <a:lnTo>
                      <a:pt x="659" y="976"/>
                    </a:lnTo>
                    <a:lnTo>
                      <a:pt x="646" y="971"/>
                    </a:lnTo>
                    <a:lnTo>
                      <a:pt x="629" y="967"/>
                    </a:lnTo>
                    <a:lnTo>
                      <a:pt x="613" y="964"/>
                    </a:lnTo>
                    <a:lnTo>
                      <a:pt x="607" y="963"/>
                    </a:lnTo>
                    <a:lnTo>
                      <a:pt x="572" y="958"/>
                    </a:lnTo>
                    <a:lnTo>
                      <a:pt x="537" y="951"/>
                    </a:lnTo>
                    <a:lnTo>
                      <a:pt x="537" y="964"/>
                    </a:lnTo>
                    <a:lnTo>
                      <a:pt x="541" y="952"/>
                    </a:lnTo>
                    <a:lnTo>
                      <a:pt x="525" y="949"/>
                    </a:lnTo>
                    <a:lnTo>
                      <a:pt x="510" y="945"/>
                    </a:lnTo>
                    <a:lnTo>
                      <a:pt x="496" y="940"/>
                    </a:lnTo>
                    <a:lnTo>
                      <a:pt x="484" y="935"/>
                    </a:lnTo>
                    <a:lnTo>
                      <a:pt x="478" y="946"/>
                    </a:lnTo>
                    <a:lnTo>
                      <a:pt x="488" y="937"/>
                    </a:lnTo>
                    <a:lnTo>
                      <a:pt x="479" y="931"/>
                    </a:lnTo>
                    <a:lnTo>
                      <a:pt x="469" y="939"/>
                    </a:lnTo>
                    <a:lnTo>
                      <a:pt x="481" y="935"/>
                    </a:lnTo>
                    <a:lnTo>
                      <a:pt x="476" y="925"/>
                    </a:lnTo>
                    <a:lnTo>
                      <a:pt x="472" y="916"/>
                    </a:lnTo>
                    <a:lnTo>
                      <a:pt x="459" y="921"/>
                    </a:lnTo>
                    <a:lnTo>
                      <a:pt x="473" y="921"/>
                    </a:lnTo>
                    <a:lnTo>
                      <a:pt x="474" y="910"/>
                    </a:lnTo>
                    <a:lnTo>
                      <a:pt x="477" y="897"/>
                    </a:lnTo>
                    <a:lnTo>
                      <a:pt x="463" y="897"/>
                    </a:lnTo>
                    <a:lnTo>
                      <a:pt x="476" y="901"/>
                    </a:lnTo>
                    <a:lnTo>
                      <a:pt x="480" y="888"/>
                    </a:lnTo>
                    <a:lnTo>
                      <a:pt x="486" y="874"/>
                    </a:lnTo>
                    <a:lnTo>
                      <a:pt x="494" y="860"/>
                    </a:lnTo>
                    <a:lnTo>
                      <a:pt x="512" y="828"/>
                    </a:lnTo>
                    <a:lnTo>
                      <a:pt x="530" y="798"/>
                    </a:lnTo>
                    <a:lnTo>
                      <a:pt x="537" y="783"/>
                    </a:lnTo>
                    <a:lnTo>
                      <a:pt x="543" y="768"/>
                    </a:lnTo>
                    <a:lnTo>
                      <a:pt x="547" y="755"/>
                    </a:lnTo>
                    <a:lnTo>
                      <a:pt x="548" y="750"/>
                    </a:lnTo>
                    <a:lnTo>
                      <a:pt x="548" y="750"/>
                    </a:lnTo>
                    <a:lnTo>
                      <a:pt x="551" y="737"/>
                    </a:lnTo>
                    <a:lnTo>
                      <a:pt x="551" y="725"/>
                    </a:lnTo>
                    <a:lnTo>
                      <a:pt x="550" y="721"/>
                    </a:lnTo>
                    <a:lnTo>
                      <a:pt x="546" y="710"/>
                    </a:lnTo>
                    <a:lnTo>
                      <a:pt x="539" y="701"/>
                    </a:lnTo>
                    <a:lnTo>
                      <a:pt x="537" y="697"/>
                    </a:lnTo>
                    <a:lnTo>
                      <a:pt x="527" y="689"/>
                    </a:lnTo>
                    <a:lnTo>
                      <a:pt x="523" y="687"/>
                    </a:lnTo>
                    <a:lnTo>
                      <a:pt x="510" y="680"/>
                    </a:lnTo>
                    <a:lnTo>
                      <a:pt x="496" y="673"/>
                    </a:lnTo>
                    <a:lnTo>
                      <a:pt x="479" y="668"/>
                    </a:lnTo>
                    <a:lnTo>
                      <a:pt x="463" y="664"/>
                    </a:lnTo>
                    <a:lnTo>
                      <a:pt x="425" y="655"/>
                    </a:lnTo>
                    <a:lnTo>
                      <a:pt x="387" y="646"/>
                    </a:lnTo>
                    <a:lnTo>
                      <a:pt x="370" y="641"/>
                    </a:lnTo>
                    <a:lnTo>
                      <a:pt x="353" y="636"/>
                    </a:lnTo>
                    <a:lnTo>
                      <a:pt x="339" y="630"/>
                    </a:lnTo>
                    <a:lnTo>
                      <a:pt x="328" y="623"/>
                    </a:lnTo>
                    <a:lnTo>
                      <a:pt x="322" y="635"/>
                    </a:lnTo>
                    <a:lnTo>
                      <a:pt x="332" y="625"/>
                    </a:lnTo>
                    <a:lnTo>
                      <a:pt x="322" y="617"/>
                    </a:lnTo>
                    <a:lnTo>
                      <a:pt x="312" y="626"/>
                    </a:lnTo>
                    <a:lnTo>
                      <a:pt x="325" y="621"/>
                    </a:lnTo>
                    <a:lnTo>
                      <a:pt x="318" y="612"/>
                    </a:lnTo>
                    <a:lnTo>
                      <a:pt x="315" y="601"/>
                    </a:lnTo>
                    <a:lnTo>
                      <a:pt x="302" y="607"/>
                    </a:lnTo>
                    <a:lnTo>
                      <a:pt x="316" y="607"/>
                    </a:lnTo>
                    <a:lnTo>
                      <a:pt x="316" y="595"/>
                    </a:lnTo>
                    <a:lnTo>
                      <a:pt x="318" y="582"/>
                    </a:lnTo>
                    <a:lnTo>
                      <a:pt x="304" y="582"/>
                    </a:lnTo>
                    <a:lnTo>
                      <a:pt x="317" y="587"/>
                    </a:lnTo>
                    <a:lnTo>
                      <a:pt x="322" y="573"/>
                    </a:lnTo>
                    <a:lnTo>
                      <a:pt x="328" y="559"/>
                    </a:lnTo>
                    <a:lnTo>
                      <a:pt x="336" y="543"/>
                    </a:lnTo>
                    <a:lnTo>
                      <a:pt x="353" y="513"/>
                    </a:lnTo>
                    <a:lnTo>
                      <a:pt x="370" y="482"/>
                    </a:lnTo>
                    <a:lnTo>
                      <a:pt x="378" y="467"/>
                    </a:lnTo>
                    <a:lnTo>
                      <a:pt x="384" y="454"/>
                    </a:lnTo>
                    <a:lnTo>
                      <a:pt x="389" y="440"/>
                    </a:lnTo>
                    <a:lnTo>
                      <a:pt x="390" y="435"/>
                    </a:lnTo>
                    <a:lnTo>
                      <a:pt x="390" y="435"/>
                    </a:lnTo>
                    <a:lnTo>
                      <a:pt x="393" y="422"/>
                    </a:lnTo>
                    <a:lnTo>
                      <a:pt x="393" y="412"/>
                    </a:lnTo>
                    <a:lnTo>
                      <a:pt x="392" y="407"/>
                    </a:lnTo>
                    <a:lnTo>
                      <a:pt x="389" y="396"/>
                    </a:lnTo>
                    <a:lnTo>
                      <a:pt x="383" y="389"/>
                    </a:lnTo>
                    <a:lnTo>
                      <a:pt x="379" y="385"/>
                    </a:lnTo>
                    <a:lnTo>
                      <a:pt x="371" y="378"/>
                    </a:lnTo>
                    <a:lnTo>
                      <a:pt x="366" y="375"/>
                    </a:lnTo>
                    <a:lnTo>
                      <a:pt x="355" y="369"/>
                    </a:lnTo>
                    <a:lnTo>
                      <a:pt x="340" y="365"/>
                    </a:lnTo>
                    <a:lnTo>
                      <a:pt x="325" y="361"/>
                    </a:lnTo>
                    <a:lnTo>
                      <a:pt x="309" y="358"/>
                    </a:lnTo>
                    <a:lnTo>
                      <a:pt x="304" y="357"/>
                    </a:lnTo>
                    <a:lnTo>
                      <a:pt x="268" y="352"/>
                    </a:lnTo>
                    <a:lnTo>
                      <a:pt x="232" y="346"/>
                    </a:lnTo>
                    <a:lnTo>
                      <a:pt x="232" y="359"/>
                    </a:lnTo>
                    <a:lnTo>
                      <a:pt x="237" y="347"/>
                    </a:lnTo>
                    <a:lnTo>
                      <a:pt x="221" y="344"/>
                    </a:lnTo>
                    <a:lnTo>
                      <a:pt x="205" y="340"/>
                    </a:lnTo>
                    <a:lnTo>
                      <a:pt x="191" y="335"/>
                    </a:lnTo>
                    <a:lnTo>
                      <a:pt x="179" y="330"/>
                    </a:lnTo>
                    <a:lnTo>
                      <a:pt x="174" y="341"/>
                    </a:lnTo>
                    <a:lnTo>
                      <a:pt x="184" y="332"/>
                    </a:lnTo>
                    <a:lnTo>
                      <a:pt x="175" y="325"/>
                    </a:lnTo>
                    <a:lnTo>
                      <a:pt x="165" y="334"/>
                    </a:lnTo>
                    <a:lnTo>
                      <a:pt x="178" y="329"/>
                    </a:lnTo>
                    <a:lnTo>
                      <a:pt x="171" y="319"/>
                    </a:lnTo>
                    <a:lnTo>
                      <a:pt x="168" y="309"/>
                    </a:lnTo>
                    <a:lnTo>
                      <a:pt x="155" y="314"/>
                    </a:lnTo>
                    <a:lnTo>
                      <a:pt x="169" y="314"/>
                    </a:lnTo>
                    <a:lnTo>
                      <a:pt x="169" y="302"/>
                    </a:lnTo>
                    <a:lnTo>
                      <a:pt x="170" y="288"/>
                    </a:lnTo>
                    <a:lnTo>
                      <a:pt x="156" y="288"/>
                    </a:lnTo>
                    <a:lnTo>
                      <a:pt x="169" y="292"/>
                    </a:lnTo>
                    <a:lnTo>
                      <a:pt x="174" y="278"/>
                    </a:lnTo>
                    <a:lnTo>
                      <a:pt x="178" y="262"/>
                    </a:lnTo>
                    <a:lnTo>
                      <a:pt x="185" y="245"/>
                    </a:lnTo>
                    <a:lnTo>
                      <a:pt x="202" y="211"/>
                    </a:lnTo>
                    <a:lnTo>
                      <a:pt x="217" y="178"/>
                    </a:lnTo>
                    <a:lnTo>
                      <a:pt x="224" y="161"/>
                    </a:lnTo>
                    <a:lnTo>
                      <a:pt x="230" y="145"/>
                    </a:lnTo>
                    <a:lnTo>
                      <a:pt x="234" y="131"/>
                    </a:lnTo>
                    <a:lnTo>
                      <a:pt x="235" y="126"/>
                    </a:lnTo>
                    <a:lnTo>
                      <a:pt x="235" y="126"/>
                    </a:lnTo>
                    <a:lnTo>
                      <a:pt x="237" y="112"/>
                    </a:lnTo>
                    <a:lnTo>
                      <a:pt x="237" y="100"/>
                    </a:lnTo>
                    <a:lnTo>
                      <a:pt x="236" y="95"/>
                    </a:lnTo>
                    <a:lnTo>
                      <a:pt x="232" y="84"/>
                    </a:lnTo>
                    <a:lnTo>
                      <a:pt x="226" y="76"/>
                    </a:lnTo>
                    <a:lnTo>
                      <a:pt x="224" y="72"/>
                    </a:lnTo>
                    <a:lnTo>
                      <a:pt x="216" y="62"/>
                    </a:lnTo>
                    <a:lnTo>
                      <a:pt x="208" y="55"/>
                    </a:lnTo>
                    <a:lnTo>
                      <a:pt x="197" y="48"/>
                    </a:lnTo>
                    <a:lnTo>
                      <a:pt x="192" y="45"/>
                    </a:lnTo>
                    <a:lnTo>
                      <a:pt x="182" y="39"/>
                    </a:lnTo>
                    <a:lnTo>
                      <a:pt x="169" y="33"/>
                    </a:lnTo>
                    <a:lnTo>
                      <a:pt x="142" y="24"/>
                    </a:lnTo>
                    <a:lnTo>
                      <a:pt x="110" y="16"/>
                    </a:lnTo>
                    <a:lnTo>
                      <a:pt x="77" y="10"/>
                    </a:lnTo>
                    <a:lnTo>
                      <a:pt x="71" y="9"/>
                    </a:lnTo>
                    <a:lnTo>
                      <a:pt x="37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Freeform 67"/>
              <p:cNvSpPr>
                <a:spLocks/>
              </p:cNvSpPr>
              <p:nvPr/>
            </p:nvSpPr>
            <p:spPr bwMode="auto">
              <a:xfrm>
                <a:off x="1571625" y="2879726"/>
                <a:ext cx="42863" cy="36513"/>
              </a:xfrm>
              <a:custGeom>
                <a:avLst/>
                <a:gdLst/>
                <a:ahLst/>
                <a:cxnLst>
                  <a:cxn ang="0">
                    <a:pos x="0" y="83"/>
                  </a:cxn>
                  <a:cxn ang="0">
                    <a:pos x="136" y="116"/>
                  </a:cxn>
                  <a:cxn ang="0">
                    <a:pos x="85" y="0"/>
                  </a:cxn>
                  <a:cxn ang="0">
                    <a:pos x="0" y="83"/>
                  </a:cxn>
                </a:cxnLst>
                <a:rect l="0" t="0" r="r" b="b"/>
                <a:pathLst>
                  <a:path w="136" h="116">
                    <a:moveTo>
                      <a:pt x="0" y="83"/>
                    </a:moveTo>
                    <a:lnTo>
                      <a:pt x="136" y="116"/>
                    </a:lnTo>
                    <a:lnTo>
                      <a:pt x="85" y="0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Freeform 68"/>
              <p:cNvSpPr>
                <a:spLocks/>
              </p:cNvSpPr>
              <p:nvPr/>
            </p:nvSpPr>
            <p:spPr bwMode="auto">
              <a:xfrm>
                <a:off x="1116013" y="2390776"/>
                <a:ext cx="284163" cy="503238"/>
              </a:xfrm>
              <a:custGeom>
                <a:avLst/>
                <a:gdLst/>
                <a:ahLst/>
                <a:cxnLst>
                  <a:cxn ang="0">
                    <a:pos x="100" y="37"/>
                  </a:cxn>
                  <a:cxn ang="0">
                    <a:pos x="186" y="69"/>
                  </a:cxn>
                  <a:cxn ang="0">
                    <a:pos x="221" y="95"/>
                  </a:cxn>
                  <a:cxn ang="0">
                    <a:pos x="196" y="146"/>
                  </a:cxn>
                  <a:cxn ang="0">
                    <a:pos x="139" y="280"/>
                  </a:cxn>
                  <a:cxn ang="0">
                    <a:pos x="160" y="340"/>
                  </a:cxn>
                  <a:cxn ang="0">
                    <a:pos x="264" y="366"/>
                  </a:cxn>
                  <a:cxn ang="0">
                    <a:pos x="351" y="386"/>
                  </a:cxn>
                  <a:cxn ang="0">
                    <a:pos x="360" y="404"/>
                  </a:cxn>
                  <a:cxn ang="0">
                    <a:pos x="353" y="431"/>
                  </a:cxn>
                  <a:cxn ang="0">
                    <a:pos x="284" y="562"/>
                  </a:cxn>
                  <a:cxn ang="0">
                    <a:pos x="294" y="618"/>
                  </a:cxn>
                  <a:cxn ang="0">
                    <a:pos x="406" y="659"/>
                  </a:cxn>
                  <a:cxn ang="0">
                    <a:pos x="497" y="687"/>
                  </a:cxn>
                  <a:cxn ang="0">
                    <a:pos x="513" y="704"/>
                  </a:cxn>
                  <a:cxn ang="0">
                    <a:pos x="493" y="766"/>
                  </a:cxn>
                  <a:cxn ang="0">
                    <a:pos x="434" y="884"/>
                  </a:cxn>
                  <a:cxn ang="0">
                    <a:pos x="460" y="930"/>
                  </a:cxn>
                  <a:cxn ang="0">
                    <a:pos x="594" y="960"/>
                  </a:cxn>
                  <a:cxn ang="0">
                    <a:pos x="651" y="965"/>
                  </a:cxn>
                  <a:cxn ang="0">
                    <a:pos x="669" y="989"/>
                  </a:cxn>
                  <a:cxn ang="0">
                    <a:pos x="643" y="1036"/>
                  </a:cxn>
                  <a:cxn ang="0">
                    <a:pos x="579" y="1166"/>
                  </a:cxn>
                  <a:cxn ang="0">
                    <a:pos x="599" y="1213"/>
                  </a:cxn>
                  <a:cxn ang="0">
                    <a:pos x="696" y="1228"/>
                  </a:cxn>
                  <a:cxn ang="0">
                    <a:pos x="779" y="1242"/>
                  </a:cxn>
                  <a:cxn ang="0">
                    <a:pos x="791" y="1262"/>
                  </a:cxn>
                  <a:cxn ang="0">
                    <a:pos x="788" y="1294"/>
                  </a:cxn>
                  <a:cxn ang="0">
                    <a:pos x="736" y="1451"/>
                  </a:cxn>
                  <a:cxn ang="0">
                    <a:pos x="743" y="1519"/>
                  </a:cxn>
                  <a:cxn ang="0">
                    <a:pos x="829" y="1571"/>
                  </a:cxn>
                  <a:cxn ang="0">
                    <a:pos x="884" y="1563"/>
                  </a:cxn>
                  <a:cxn ang="0">
                    <a:pos x="790" y="1542"/>
                  </a:cxn>
                  <a:cxn ang="0">
                    <a:pos x="763" y="1500"/>
                  </a:cxn>
                  <a:cxn ang="0">
                    <a:pos x="749" y="1455"/>
                  </a:cxn>
                  <a:cxn ang="0">
                    <a:pos x="810" y="1320"/>
                  </a:cxn>
                  <a:cxn ang="0">
                    <a:pos x="817" y="1252"/>
                  </a:cxn>
                  <a:cxn ang="0">
                    <a:pos x="765" y="1210"/>
                  </a:cxn>
                  <a:cxn ang="0">
                    <a:pos x="631" y="1198"/>
                  </a:cxn>
                  <a:cxn ang="0">
                    <a:pos x="609" y="1190"/>
                  </a:cxn>
                  <a:cxn ang="0">
                    <a:pos x="606" y="1171"/>
                  </a:cxn>
                  <a:cxn ang="0">
                    <a:pos x="643" y="1091"/>
                  </a:cxn>
                  <a:cxn ang="0">
                    <a:pos x="683" y="1000"/>
                  </a:cxn>
                  <a:cxn ang="0">
                    <a:pos x="657" y="953"/>
                  </a:cxn>
                  <a:cxn ang="0">
                    <a:pos x="523" y="924"/>
                  </a:cxn>
                  <a:cxn ang="0">
                    <a:pos x="466" y="919"/>
                  </a:cxn>
                  <a:cxn ang="0">
                    <a:pos x="448" y="895"/>
                  </a:cxn>
                  <a:cxn ang="0">
                    <a:pos x="475" y="849"/>
                  </a:cxn>
                  <a:cxn ang="0">
                    <a:pos x="539" y="728"/>
                  </a:cxn>
                  <a:cxn ang="0">
                    <a:pos x="527" y="676"/>
                  </a:cxn>
                  <a:cxn ang="0">
                    <a:pos x="416" y="636"/>
                  </a:cxn>
                  <a:cxn ang="0">
                    <a:pos x="324" y="608"/>
                  </a:cxn>
                  <a:cxn ang="0">
                    <a:pos x="308" y="590"/>
                  </a:cxn>
                  <a:cxn ang="0">
                    <a:pos x="328" y="528"/>
                  </a:cxn>
                  <a:cxn ang="0">
                    <a:pos x="387" y="410"/>
                  </a:cxn>
                  <a:cxn ang="0">
                    <a:pos x="366" y="366"/>
                  </a:cxn>
                  <a:cxn ang="0">
                    <a:pos x="264" y="341"/>
                  </a:cxn>
                  <a:cxn ang="0">
                    <a:pos x="176" y="319"/>
                  </a:cxn>
                  <a:cxn ang="0">
                    <a:pos x="164" y="300"/>
                  </a:cxn>
                  <a:cxn ang="0">
                    <a:pos x="170" y="269"/>
                  </a:cxn>
                  <a:cxn ang="0">
                    <a:pos x="232" y="126"/>
                  </a:cxn>
                  <a:cxn ang="0">
                    <a:pos x="225" y="71"/>
                  </a:cxn>
                  <a:cxn ang="0">
                    <a:pos x="169" y="31"/>
                  </a:cxn>
                </a:cxnLst>
                <a:rect l="0" t="0" r="r" b="b"/>
                <a:pathLst>
                  <a:path w="892" h="1587">
                    <a:moveTo>
                      <a:pt x="4" y="0"/>
                    </a:moveTo>
                    <a:lnTo>
                      <a:pt x="0" y="24"/>
                    </a:lnTo>
                    <a:lnTo>
                      <a:pt x="37" y="28"/>
                    </a:lnTo>
                    <a:lnTo>
                      <a:pt x="72" y="33"/>
                    </a:lnTo>
                    <a:lnTo>
                      <a:pt x="105" y="38"/>
                    </a:lnTo>
                    <a:lnTo>
                      <a:pt x="105" y="26"/>
                    </a:lnTo>
                    <a:lnTo>
                      <a:pt x="100" y="37"/>
                    </a:lnTo>
                    <a:lnTo>
                      <a:pt x="131" y="44"/>
                    </a:lnTo>
                    <a:lnTo>
                      <a:pt x="158" y="54"/>
                    </a:lnTo>
                    <a:lnTo>
                      <a:pt x="170" y="59"/>
                    </a:lnTo>
                    <a:lnTo>
                      <a:pt x="181" y="65"/>
                    </a:lnTo>
                    <a:lnTo>
                      <a:pt x="186" y="54"/>
                    </a:lnTo>
                    <a:lnTo>
                      <a:pt x="177" y="62"/>
                    </a:lnTo>
                    <a:lnTo>
                      <a:pt x="186" y="69"/>
                    </a:lnTo>
                    <a:lnTo>
                      <a:pt x="196" y="77"/>
                    </a:lnTo>
                    <a:lnTo>
                      <a:pt x="203" y="85"/>
                    </a:lnTo>
                    <a:lnTo>
                      <a:pt x="212" y="76"/>
                    </a:lnTo>
                    <a:lnTo>
                      <a:pt x="199" y="81"/>
                    </a:lnTo>
                    <a:lnTo>
                      <a:pt x="205" y="90"/>
                    </a:lnTo>
                    <a:lnTo>
                      <a:pt x="208" y="101"/>
                    </a:lnTo>
                    <a:lnTo>
                      <a:pt x="221" y="95"/>
                    </a:lnTo>
                    <a:lnTo>
                      <a:pt x="207" y="95"/>
                    </a:lnTo>
                    <a:lnTo>
                      <a:pt x="207" y="108"/>
                    </a:lnTo>
                    <a:lnTo>
                      <a:pt x="205" y="120"/>
                    </a:lnTo>
                    <a:lnTo>
                      <a:pt x="219" y="120"/>
                    </a:lnTo>
                    <a:lnTo>
                      <a:pt x="206" y="116"/>
                    </a:lnTo>
                    <a:lnTo>
                      <a:pt x="201" y="131"/>
                    </a:lnTo>
                    <a:lnTo>
                      <a:pt x="196" y="146"/>
                    </a:lnTo>
                    <a:lnTo>
                      <a:pt x="188" y="162"/>
                    </a:lnTo>
                    <a:lnTo>
                      <a:pt x="173" y="195"/>
                    </a:lnTo>
                    <a:lnTo>
                      <a:pt x="157" y="229"/>
                    </a:lnTo>
                    <a:lnTo>
                      <a:pt x="150" y="244"/>
                    </a:lnTo>
                    <a:lnTo>
                      <a:pt x="144" y="260"/>
                    </a:lnTo>
                    <a:lnTo>
                      <a:pt x="140" y="274"/>
                    </a:lnTo>
                    <a:lnTo>
                      <a:pt x="139" y="280"/>
                    </a:lnTo>
                    <a:lnTo>
                      <a:pt x="137" y="292"/>
                    </a:lnTo>
                    <a:lnTo>
                      <a:pt x="137" y="305"/>
                    </a:lnTo>
                    <a:lnTo>
                      <a:pt x="138" y="310"/>
                    </a:lnTo>
                    <a:lnTo>
                      <a:pt x="141" y="320"/>
                    </a:lnTo>
                    <a:lnTo>
                      <a:pt x="149" y="329"/>
                    </a:lnTo>
                    <a:lnTo>
                      <a:pt x="151" y="333"/>
                    </a:lnTo>
                    <a:lnTo>
                      <a:pt x="160" y="340"/>
                    </a:lnTo>
                    <a:lnTo>
                      <a:pt x="165" y="342"/>
                    </a:lnTo>
                    <a:lnTo>
                      <a:pt x="177" y="348"/>
                    </a:lnTo>
                    <a:lnTo>
                      <a:pt x="191" y="353"/>
                    </a:lnTo>
                    <a:lnTo>
                      <a:pt x="206" y="357"/>
                    </a:lnTo>
                    <a:lnTo>
                      <a:pt x="223" y="360"/>
                    </a:lnTo>
                    <a:lnTo>
                      <a:pt x="228" y="361"/>
                    </a:lnTo>
                    <a:lnTo>
                      <a:pt x="264" y="366"/>
                    </a:lnTo>
                    <a:lnTo>
                      <a:pt x="299" y="371"/>
                    </a:lnTo>
                    <a:lnTo>
                      <a:pt x="315" y="373"/>
                    </a:lnTo>
                    <a:lnTo>
                      <a:pt x="315" y="361"/>
                    </a:lnTo>
                    <a:lnTo>
                      <a:pt x="310" y="372"/>
                    </a:lnTo>
                    <a:lnTo>
                      <a:pt x="325" y="376"/>
                    </a:lnTo>
                    <a:lnTo>
                      <a:pt x="339" y="381"/>
                    </a:lnTo>
                    <a:lnTo>
                      <a:pt x="351" y="386"/>
                    </a:lnTo>
                    <a:lnTo>
                      <a:pt x="355" y="374"/>
                    </a:lnTo>
                    <a:lnTo>
                      <a:pt x="346" y="384"/>
                    </a:lnTo>
                    <a:lnTo>
                      <a:pt x="354" y="390"/>
                    </a:lnTo>
                    <a:lnTo>
                      <a:pt x="365" y="381"/>
                    </a:lnTo>
                    <a:lnTo>
                      <a:pt x="352" y="386"/>
                    </a:lnTo>
                    <a:lnTo>
                      <a:pt x="358" y="394"/>
                    </a:lnTo>
                    <a:lnTo>
                      <a:pt x="360" y="404"/>
                    </a:lnTo>
                    <a:lnTo>
                      <a:pt x="373" y="398"/>
                    </a:lnTo>
                    <a:lnTo>
                      <a:pt x="359" y="398"/>
                    </a:lnTo>
                    <a:lnTo>
                      <a:pt x="359" y="410"/>
                    </a:lnTo>
                    <a:lnTo>
                      <a:pt x="373" y="410"/>
                    </a:lnTo>
                    <a:lnTo>
                      <a:pt x="360" y="405"/>
                    </a:lnTo>
                    <a:lnTo>
                      <a:pt x="358" y="417"/>
                    </a:lnTo>
                    <a:lnTo>
                      <a:pt x="353" y="431"/>
                    </a:lnTo>
                    <a:lnTo>
                      <a:pt x="346" y="444"/>
                    </a:lnTo>
                    <a:lnTo>
                      <a:pt x="338" y="459"/>
                    </a:lnTo>
                    <a:lnTo>
                      <a:pt x="320" y="489"/>
                    </a:lnTo>
                    <a:lnTo>
                      <a:pt x="302" y="519"/>
                    </a:lnTo>
                    <a:lnTo>
                      <a:pt x="295" y="534"/>
                    </a:lnTo>
                    <a:lnTo>
                      <a:pt x="288" y="548"/>
                    </a:lnTo>
                    <a:lnTo>
                      <a:pt x="284" y="562"/>
                    </a:lnTo>
                    <a:lnTo>
                      <a:pt x="282" y="566"/>
                    </a:lnTo>
                    <a:lnTo>
                      <a:pt x="280" y="578"/>
                    </a:lnTo>
                    <a:lnTo>
                      <a:pt x="280" y="590"/>
                    </a:lnTo>
                    <a:lnTo>
                      <a:pt x="281" y="595"/>
                    </a:lnTo>
                    <a:lnTo>
                      <a:pt x="285" y="606"/>
                    </a:lnTo>
                    <a:lnTo>
                      <a:pt x="292" y="614"/>
                    </a:lnTo>
                    <a:lnTo>
                      <a:pt x="294" y="618"/>
                    </a:lnTo>
                    <a:lnTo>
                      <a:pt x="304" y="625"/>
                    </a:lnTo>
                    <a:lnTo>
                      <a:pt x="308" y="628"/>
                    </a:lnTo>
                    <a:lnTo>
                      <a:pt x="321" y="635"/>
                    </a:lnTo>
                    <a:lnTo>
                      <a:pt x="335" y="641"/>
                    </a:lnTo>
                    <a:lnTo>
                      <a:pt x="351" y="646"/>
                    </a:lnTo>
                    <a:lnTo>
                      <a:pt x="368" y="650"/>
                    </a:lnTo>
                    <a:lnTo>
                      <a:pt x="406" y="659"/>
                    </a:lnTo>
                    <a:lnTo>
                      <a:pt x="442" y="667"/>
                    </a:lnTo>
                    <a:lnTo>
                      <a:pt x="460" y="671"/>
                    </a:lnTo>
                    <a:lnTo>
                      <a:pt x="475" y="676"/>
                    </a:lnTo>
                    <a:lnTo>
                      <a:pt x="490" y="683"/>
                    </a:lnTo>
                    <a:lnTo>
                      <a:pt x="502" y="689"/>
                    </a:lnTo>
                    <a:lnTo>
                      <a:pt x="507" y="677"/>
                    </a:lnTo>
                    <a:lnTo>
                      <a:pt x="497" y="687"/>
                    </a:lnTo>
                    <a:lnTo>
                      <a:pt x="507" y="694"/>
                    </a:lnTo>
                    <a:lnTo>
                      <a:pt x="516" y="685"/>
                    </a:lnTo>
                    <a:lnTo>
                      <a:pt x="503" y="690"/>
                    </a:lnTo>
                    <a:lnTo>
                      <a:pt x="510" y="699"/>
                    </a:lnTo>
                    <a:lnTo>
                      <a:pt x="514" y="709"/>
                    </a:lnTo>
                    <a:lnTo>
                      <a:pt x="527" y="704"/>
                    </a:lnTo>
                    <a:lnTo>
                      <a:pt x="513" y="704"/>
                    </a:lnTo>
                    <a:lnTo>
                      <a:pt x="513" y="716"/>
                    </a:lnTo>
                    <a:lnTo>
                      <a:pt x="510" y="728"/>
                    </a:lnTo>
                    <a:lnTo>
                      <a:pt x="525" y="728"/>
                    </a:lnTo>
                    <a:lnTo>
                      <a:pt x="512" y="723"/>
                    </a:lnTo>
                    <a:lnTo>
                      <a:pt x="507" y="737"/>
                    </a:lnTo>
                    <a:lnTo>
                      <a:pt x="500" y="751"/>
                    </a:lnTo>
                    <a:lnTo>
                      <a:pt x="493" y="766"/>
                    </a:lnTo>
                    <a:lnTo>
                      <a:pt x="475" y="796"/>
                    </a:lnTo>
                    <a:lnTo>
                      <a:pt x="458" y="825"/>
                    </a:lnTo>
                    <a:lnTo>
                      <a:pt x="449" y="840"/>
                    </a:lnTo>
                    <a:lnTo>
                      <a:pt x="442" y="854"/>
                    </a:lnTo>
                    <a:lnTo>
                      <a:pt x="438" y="867"/>
                    </a:lnTo>
                    <a:lnTo>
                      <a:pt x="435" y="879"/>
                    </a:lnTo>
                    <a:lnTo>
                      <a:pt x="434" y="884"/>
                    </a:lnTo>
                    <a:lnTo>
                      <a:pt x="434" y="895"/>
                    </a:lnTo>
                    <a:lnTo>
                      <a:pt x="435" y="899"/>
                    </a:lnTo>
                    <a:lnTo>
                      <a:pt x="438" y="910"/>
                    </a:lnTo>
                    <a:lnTo>
                      <a:pt x="443" y="917"/>
                    </a:lnTo>
                    <a:lnTo>
                      <a:pt x="447" y="921"/>
                    </a:lnTo>
                    <a:lnTo>
                      <a:pt x="455" y="928"/>
                    </a:lnTo>
                    <a:lnTo>
                      <a:pt x="460" y="930"/>
                    </a:lnTo>
                    <a:lnTo>
                      <a:pt x="472" y="937"/>
                    </a:lnTo>
                    <a:lnTo>
                      <a:pt x="486" y="941"/>
                    </a:lnTo>
                    <a:lnTo>
                      <a:pt x="501" y="945"/>
                    </a:lnTo>
                    <a:lnTo>
                      <a:pt x="517" y="948"/>
                    </a:lnTo>
                    <a:lnTo>
                      <a:pt x="523" y="949"/>
                    </a:lnTo>
                    <a:lnTo>
                      <a:pt x="559" y="954"/>
                    </a:lnTo>
                    <a:lnTo>
                      <a:pt x="594" y="960"/>
                    </a:lnTo>
                    <a:lnTo>
                      <a:pt x="594" y="947"/>
                    </a:lnTo>
                    <a:lnTo>
                      <a:pt x="589" y="959"/>
                    </a:lnTo>
                    <a:lnTo>
                      <a:pt x="606" y="962"/>
                    </a:lnTo>
                    <a:lnTo>
                      <a:pt x="621" y="966"/>
                    </a:lnTo>
                    <a:lnTo>
                      <a:pt x="635" y="970"/>
                    </a:lnTo>
                    <a:lnTo>
                      <a:pt x="647" y="976"/>
                    </a:lnTo>
                    <a:lnTo>
                      <a:pt x="651" y="965"/>
                    </a:lnTo>
                    <a:lnTo>
                      <a:pt x="642" y="973"/>
                    </a:lnTo>
                    <a:lnTo>
                      <a:pt x="650" y="980"/>
                    </a:lnTo>
                    <a:lnTo>
                      <a:pt x="661" y="971"/>
                    </a:lnTo>
                    <a:lnTo>
                      <a:pt x="648" y="976"/>
                    </a:lnTo>
                    <a:lnTo>
                      <a:pt x="654" y="985"/>
                    </a:lnTo>
                    <a:lnTo>
                      <a:pt x="656" y="994"/>
                    </a:lnTo>
                    <a:lnTo>
                      <a:pt x="669" y="989"/>
                    </a:lnTo>
                    <a:lnTo>
                      <a:pt x="655" y="989"/>
                    </a:lnTo>
                    <a:lnTo>
                      <a:pt x="655" y="1000"/>
                    </a:lnTo>
                    <a:lnTo>
                      <a:pt x="653" y="1013"/>
                    </a:lnTo>
                    <a:lnTo>
                      <a:pt x="667" y="1013"/>
                    </a:lnTo>
                    <a:lnTo>
                      <a:pt x="654" y="1007"/>
                    </a:lnTo>
                    <a:lnTo>
                      <a:pt x="649" y="1021"/>
                    </a:lnTo>
                    <a:lnTo>
                      <a:pt x="643" y="1036"/>
                    </a:lnTo>
                    <a:lnTo>
                      <a:pt x="635" y="1050"/>
                    </a:lnTo>
                    <a:lnTo>
                      <a:pt x="617" y="1081"/>
                    </a:lnTo>
                    <a:lnTo>
                      <a:pt x="601" y="1112"/>
                    </a:lnTo>
                    <a:lnTo>
                      <a:pt x="593" y="1126"/>
                    </a:lnTo>
                    <a:lnTo>
                      <a:pt x="587" y="1141"/>
                    </a:lnTo>
                    <a:lnTo>
                      <a:pt x="581" y="1154"/>
                    </a:lnTo>
                    <a:lnTo>
                      <a:pt x="579" y="1166"/>
                    </a:lnTo>
                    <a:lnTo>
                      <a:pt x="577" y="1171"/>
                    </a:lnTo>
                    <a:lnTo>
                      <a:pt x="577" y="1181"/>
                    </a:lnTo>
                    <a:lnTo>
                      <a:pt x="579" y="1187"/>
                    </a:lnTo>
                    <a:lnTo>
                      <a:pt x="581" y="1196"/>
                    </a:lnTo>
                    <a:lnTo>
                      <a:pt x="587" y="1203"/>
                    </a:lnTo>
                    <a:lnTo>
                      <a:pt x="589" y="1207"/>
                    </a:lnTo>
                    <a:lnTo>
                      <a:pt x="599" y="1213"/>
                    </a:lnTo>
                    <a:lnTo>
                      <a:pt x="603" y="1215"/>
                    </a:lnTo>
                    <a:lnTo>
                      <a:pt x="614" y="1219"/>
                    </a:lnTo>
                    <a:lnTo>
                      <a:pt x="627" y="1222"/>
                    </a:lnTo>
                    <a:lnTo>
                      <a:pt x="631" y="1223"/>
                    </a:lnTo>
                    <a:lnTo>
                      <a:pt x="647" y="1225"/>
                    </a:lnTo>
                    <a:lnTo>
                      <a:pt x="662" y="1226"/>
                    </a:lnTo>
                    <a:lnTo>
                      <a:pt x="696" y="1228"/>
                    </a:lnTo>
                    <a:lnTo>
                      <a:pt x="730" y="1230"/>
                    </a:lnTo>
                    <a:lnTo>
                      <a:pt x="745" y="1231"/>
                    </a:lnTo>
                    <a:lnTo>
                      <a:pt x="761" y="1234"/>
                    </a:lnTo>
                    <a:lnTo>
                      <a:pt x="761" y="1222"/>
                    </a:lnTo>
                    <a:lnTo>
                      <a:pt x="755" y="1233"/>
                    </a:lnTo>
                    <a:lnTo>
                      <a:pt x="769" y="1238"/>
                    </a:lnTo>
                    <a:lnTo>
                      <a:pt x="779" y="1242"/>
                    </a:lnTo>
                    <a:lnTo>
                      <a:pt x="785" y="1230"/>
                    </a:lnTo>
                    <a:lnTo>
                      <a:pt x="775" y="1240"/>
                    </a:lnTo>
                    <a:lnTo>
                      <a:pt x="784" y="1246"/>
                    </a:lnTo>
                    <a:lnTo>
                      <a:pt x="795" y="1238"/>
                    </a:lnTo>
                    <a:lnTo>
                      <a:pt x="782" y="1242"/>
                    </a:lnTo>
                    <a:lnTo>
                      <a:pt x="788" y="1251"/>
                    </a:lnTo>
                    <a:lnTo>
                      <a:pt x="791" y="1262"/>
                    </a:lnTo>
                    <a:lnTo>
                      <a:pt x="804" y="1256"/>
                    </a:lnTo>
                    <a:lnTo>
                      <a:pt x="790" y="1256"/>
                    </a:lnTo>
                    <a:lnTo>
                      <a:pt x="791" y="1269"/>
                    </a:lnTo>
                    <a:lnTo>
                      <a:pt x="790" y="1282"/>
                    </a:lnTo>
                    <a:lnTo>
                      <a:pt x="787" y="1298"/>
                    </a:lnTo>
                    <a:lnTo>
                      <a:pt x="801" y="1298"/>
                    </a:lnTo>
                    <a:lnTo>
                      <a:pt x="788" y="1294"/>
                    </a:lnTo>
                    <a:lnTo>
                      <a:pt x="784" y="1310"/>
                    </a:lnTo>
                    <a:lnTo>
                      <a:pt x="778" y="1327"/>
                    </a:lnTo>
                    <a:lnTo>
                      <a:pt x="765" y="1364"/>
                    </a:lnTo>
                    <a:lnTo>
                      <a:pt x="751" y="1400"/>
                    </a:lnTo>
                    <a:lnTo>
                      <a:pt x="745" y="1418"/>
                    </a:lnTo>
                    <a:lnTo>
                      <a:pt x="740" y="1435"/>
                    </a:lnTo>
                    <a:lnTo>
                      <a:pt x="736" y="1451"/>
                    </a:lnTo>
                    <a:lnTo>
                      <a:pt x="735" y="1455"/>
                    </a:lnTo>
                    <a:lnTo>
                      <a:pt x="731" y="1471"/>
                    </a:lnTo>
                    <a:lnTo>
                      <a:pt x="731" y="1483"/>
                    </a:lnTo>
                    <a:lnTo>
                      <a:pt x="732" y="1488"/>
                    </a:lnTo>
                    <a:lnTo>
                      <a:pt x="734" y="1498"/>
                    </a:lnTo>
                    <a:lnTo>
                      <a:pt x="737" y="1509"/>
                    </a:lnTo>
                    <a:lnTo>
                      <a:pt x="743" y="1519"/>
                    </a:lnTo>
                    <a:lnTo>
                      <a:pt x="745" y="1523"/>
                    </a:lnTo>
                    <a:lnTo>
                      <a:pt x="752" y="1530"/>
                    </a:lnTo>
                    <a:lnTo>
                      <a:pt x="761" y="1537"/>
                    </a:lnTo>
                    <a:lnTo>
                      <a:pt x="781" y="1550"/>
                    </a:lnTo>
                    <a:lnTo>
                      <a:pt x="785" y="1553"/>
                    </a:lnTo>
                    <a:lnTo>
                      <a:pt x="807" y="1563"/>
                    </a:lnTo>
                    <a:lnTo>
                      <a:pt x="829" y="1571"/>
                    </a:lnTo>
                    <a:lnTo>
                      <a:pt x="850" y="1578"/>
                    </a:lnTo>
                    <a:lnTo>
                      <a:pt x="858" y="1580"/>
                    </a:lnTo>
                    <a:lnTo>
                      <a:pt x="866" y="1583"/>
                    </a:lnTo>
                    <a:lnTo>
                      <a:pt x="873" y="1586"/>
                    </a:lnTo>
                    <a:lnTo>
                      <a:pt x="877" y="1587"/>
                    </a:lnTo>
                    <a:lnTo>
                      <a:pt x="892" y="1567"/>
                    </a:lnTo>
                    <a:lnTo>
                      <a:pt x="884" y="1563"/>
                    </a:lnTo>
                    <a:lnTo>
                      <a:pt x="877" y="1560"/>
                    </a:lnTo>
                    <a:lnTo>
                      <a:pt x="869" y="1557"/>
                    </a:lnTo>
                    <a:lnTo>
                      <a:pt x="861" y="1555"/>
                    </a:lnTo>
                    <a:lnTo>
                      <a:pt x="839" y="1548"/>
                    </a:lnTo>
                    <a:lnTo>
                      <a:pt x="817" y="1541"/>
                    </a:lnTo>
                    <a:lnTo>
                      <a:pt x="796" y="1530"/>
                    </a:lnTo>
                    <a:lnTo>
                      <a:pt x="790" y="1542"/>
                    </a:lnTo>
                    <a:lnTo>
                      <a:pt x="801" y="1532"/>
                    </a:lnTo>
                    <a:lnTo>
                      <a:pt x="781" y="1520"/>
                    </a:lnTo>
                    <a:lnTo>
                      <a:pt x="772" y="1512"/>
                    </a:lnTo>
                    <a:lnTo>
                      <a:pt x="765" y="1505"/>
                    </a:lnTo>
                    <a:lnTo>
                      <a:pt x="756" y="1513"/>
                    </a:lnTo>
                    <a:lnTo>
                      <a:pt x="769" y="1509"/>
                    </a:lnTo>
                    <a:lnTo>
                      <a:pt x="763" y="1500"/>
                    </a:lnTo>
                    <a:lnTo>
                      <a:pt x="761" y="1493"/>
                    </a:lnTo>
                    <a:lnTo>
                      <a:pt x="758" y="1479"/>
                    </a:lnTo>
                    <a:lnTo>
                      <a:pt x="745" y="1483"/>
                    </a:lnTo>
                    <a:lnTo>
                      <a:pt x="760" y="1483"/>
                    </a:lnTo>
                    <a:lnTo>
                      <a:pt x="760" y="1471"/>
                    </a:lnTo>
                    <a:lnTo>
                      <a:pt x="763" y="1455"/>
                    </a:lnTo>
                    <a:lnTo>
                      <a:pt x="749" y="1455"/>
                    </a:lnTo>
                    <a:lnTo>
                      <a:pt x="762" y="1460"/>
                    </a:lnTo>
                    <a:lnTo>
                      <a:pt x="765" y="1445"/>
                    </a:lnTo>
                    <a:lnTo>
                      <a:pt x="771" y="1427"/>
                    </a:lnTo>
                    <a:lnTo>
                      <a:pt x="777" y="1409"/>
                    </a:lnTo>
                    <a:lnTo>
                      <a:pt x="791" y="1373"/>
                    </a:lnTo>
                    <a:lnTo>
                      <a:pt x="804" y="1336"/>
                    </a:lnTo>
                    <a:lnTo>
                      <a:pt x="810" y="1320"/>
                    </a:lnTo>
                    <a:lnTo>
                      <a:pt x="814" y="1303"/>
                    </a:lnTo>
                    <a:lnTo>
                      <a:pt x="815" y="1298"/>
                    </a:lnTo>
                    <a:lnTo>
                      <a:pt x="815" y="1298"/>
                    </a:lnTo>
                    <a:lnTo>
                      <a:pt x="818" y="1282"/>
                    </a:lnTo>
                    <a:lnTo>
                      <a:pt x="819" y="1269"/>
                    </a:lnTo>
                    <a:lnTo>
                      <a:pt x="818" y="1256"/>
                    </a:lnTo>
                    <a:lnTo>
                      <a:pt x="817" y="1252"/>
                    </a:lnTo>
                    <a:lnTo>
                      <a:pt x="814" y="1241"/>
                    </a:lnTo>
                    <a:lnTo>
                      <a:pt x="808" y="1232"/>
                    </a:lnTo>
                    <a:lnTo>
                      <a:pt x="804" y="1228"/>
                    </a:lnTo>
                    <a:lnTo>
                      <a:pt x="795" y="1222"/>
                    </a:lnTo>
                    <a:lnTo>
                      <a:pt x="790" y="1219"/>
                    </a:lnTo>
                    <a:lnTo>
                      <a:pt x="779" y="1215"/>
                    </a:lnTo>
                    <a:lnTo>
                      <a:pt x="765" y="1210"/>
                    </a:lnTo>
                    <a:lnTo>
                      <a:pt x="761" y="1209"/>
                    </a:lnTo>
                    <a:lnTo>
                      <a:pt x="745" y="1206"/>
                    </a:lnTo>
                    <a:lnTo>
                      <a:pt x="730" y="1205"/>
                    </a:lnTo>
                    <a:lnTo>
                      <a:pt x="696" y="1203"/>
                    </a:lnTo>
                    <a:lnTo>
                      <a:pt x="662" y="1201"/>
                    </a:lnTo>
                    <a:lnTo>
                      <a:pt x="647" y="1200"/>
                    </a:lnTo>
                    <a:lnTo>
                      <a:pt x="631" y="1198"/>
                    </a:lnTo>
                    <a:lnTo>
                      <a:pt x="631" y="1210"/>
                    </a:lnTo>
                    <a:lnTo>
                      <a:pt x="637" y="1199"/>
                    </a:lnTo>
                    <a:lnTo>
                      <a:pt x="624" y="1196"/>
                    </a:lnTo>
                    <a:lnTo>
                      <a:pt x="614" y="1192"/>
                    </a:lnTo>
                    <a:lnTo>
                      <a:pt x="608" y="1203"/>
                    </a:lnTo>
                    <a:lnTo>
                      <a:pt x="619" y="1195"/>
                    </a:lnTo>
                    <a:lnTo>
                      <a:pt x="609" y="1190"/>
                    </a:lnTo>
                    <a:lnTo>
                      <a:pt x="600" y="1198"/>
                    </a:lnTo>
                    <a:lnTo>
                      <a:pt x="613" y="1194"/>
                    </a:lnTo>
                    <a:lnTo>
                      <a:pt x="607" y="1185"/>
                    </a:lnTo>
                    <a:lnTo>
                      <a:pt x="604" y="1177"/>
                    </a:lnTo>
                    <a:lnTo>
                      <a:pt x="591" y="1181"/>
                    </a:lnTo>
                    <a:lnTo>
                      <a:pt x="606" y="1181"/>
                    </a:lnTo>
                    <a:lnTo>
                      <a:pt x="606" y="1171"/>
                    </a:lnTo>
                    <a:lnTo>
                      <a:pt x="591" y="1171"/>
                    </a:lnTo>
                    <a:lnTo>
                      <a:pt x="604" y="1175"/>
                    </a:lnTo>
                    <a:lnTo>
                      <a:pt x="607" y="1164"/>
                    </a:lnTo>
                    <a:lnTo>
                      <a:pt x="613" y="1150"/>
                    </a:lnTo>
                    <a:lnTo>
                      <a:pt x="619" y="1136"/>
                    </a:lnTo>
                    <a:lnTo>
                      <a:pt x="627" y="1121"/>
                    </a:lnTo>
                    <a:lnTo>
                      <a:pt x="643" y="1091"/>
                    </a:lnTo>
                    <a:lnTo>
                      <a:pt x="661" y="1060"/>
                    </a:lnTo>
                    <a:lnTo>
                      <a:pt x="669" y="1045"/>
                    </a:lnTo>
                    <a:lnTo>
                      <a:pt x="675" y="1030"/>
                    </a:lnTo>
                    <a:lnTo>
                      <a:pt x="680" y="1017"/>
                    </a:lnTo>
                    <a:lnTo>
                      <a:pt x="681" y="1013"/>
                    </a:lnTo>
                    <a:lnTo>
                      <a:pt x="681" y="1013"/>
                    </a:lnTo>
                    <a:lnTo>
                      <a:pt x="683" y="1000"/>
                    </a:lnTo>
                    <a:lnTo>
                      <a:pt x="683" y="989"/>
                    </a:lnTo>
                    <a:lnTo>
                      <a:pt x="682" y="985"/>
                    </a:lnTo>
                    <a:lnTo>
                      <a:pt x="680" y="974"/>
                    </a:lnTo>
                    <a:lnTo>
                      <a:pt x="674" y="967"/>
                    </a:lnTo>
                    <a:lnTo>
                      <a:pt x="670" y="963"/>
                    </a:lnTo>
                    <a:lnTo>
                      <a:pt x="662" y="955"/>
                    </a:lnTo>
                    <a:lnTo>
                      <a:pt x="657" y="953"/>
                    </a:lnTo>
                    <a:lnTo>
                      <a:pt x="646" y="947"/>
                    </a:lnTo>
                    <a:lnTo>
                      <a:pt x="631" y="943"/>
                    </a:lnTo>
                    <a:lnTo>
                      <a:pt x="616" y="939"/>
                    </a:lnTo>
                    <a:lnTo>
                      <a:pt x="600" y="936"/>
                    </a:lnTo>
                    <a:lnTo>
                      <a:pt x="594" y="935"/>
                    </a:lnTo>
                    <a:lnTo>
                      <a:pt x="559" y="929"/>
                    </a:lnTo>
                    <a:lnTo>
                      <a:pt x="523" y="924"/>
                    </a:lnTo>
                    <a:lnTo>
                      <a:pt x="523" y="937"/>
                    </a:lnTo>
                    <a:lnTo>
                      <a:pt x="528" y="925"/>
                    </a:lnTo>
                    <a:lnTo>
                      <a:pt x="512" y="922"/>
                    </a:lnTo>
                    <a:lnTo>
                      <a:pt x="496" y="918"/>
                    </a:lnTo>
                    <a:lnTo>
                      <a:pt x="482" y="914"/>
                    </a:lnTo>
                    <a:lnTo>
                      <a:pt x="470" y="907"/>
                    </a:lnTo>
                    <a:lnTo>
                      <a:pt x="466" y="919"/>
                    </a:lnTo>
                    <a:lnTo>
                      <a:pt x="475" y="911"/>
                    </a:lnTo>
                    <a:lnTo>
                      <a:pt x="467" y="903"/>
                    </a:lnTo>
                    <a:lnTo>
                      <a:pt x="456" y="913"/>
                    </a:lnTo>
                    <a:lnTo>
                      <a:pt x="469" y="907"/>
                    </a:lnTo>
                    <a:lnTo>
                      <a:pt x="463" y="899"/>
                    </a:lnTo>
                    <a:lnTo>
                      <a:pt x="461" y="890"/>
                    </a:lnTo>
                    <a:lnTo>
                      <a:pt x="448" y="895"/>
                    </a:lnTo>
                    <a:lnTo>
                      <a:pt x="462" y="895"/>
                    </a:lnTo>
                    <a:lnTo>
                      <a:pt x="462" y="884"/>
                    </a:lnTo>
                    <a:lnTo>
                      <a:pt x="448" y="884"/>
                    </a:lnTo>
                    <a:lnTo>
                      <a:pt x="461" y="889"/>
                    </a:lnTo>
                    <a:lnTo>
                      <a:pt x="463" y="876"/>
                    </a:lnTo>
                    <a:lnTo>
                      <a:pt x="468" y="864"/>
                    </a:lnTo>
                    <a:lnTo>
                      <a:pt x="475" y="849"/>
                    </a:lnTo>
                    <a:lnTo>
                      <a:pt x="483" y="835"/>
                    </a:lnTo>
                    <a:lnTo>
                      <a:pt x="501" y="805"/>
                    </a:lnTo>
                    <a:lnTo>
                      <a:pt x="519" y="775"/>
                    </a:lnTo>
                    <a:lnTo>
                      <a:pt x="526" y="761"/>
                    </a:lnTo>
                    <a:lnTo>
                      <a:pt x="533" y="746"/>
                    </a:lnTo>
                    <a:lnTo>
                      <a:pt x="537" y="733"/>
                    </a:lnTo>
                    <a:lnTo>
                      <a:pt x="539" y="728"/>
                    </a:lnTo>
                    <a:lnTo>
                      <a:pt x="539" y="728"/>
                    </a:lnTo>
                    <a:lnTo>
                      <a:pt x="541" y="716"/>
                    </a:lnTo>
                    <a:lnTo>
                      <a:pt x="541" y="704"/>
                    </a:lnTo>
                    <a:lnTo>
                      <a:pt x="540" y="699"/>
                    </a:lnTo>
                    <a:lnTo>
                      <a:pt x="536" y="689"/>
                    </a:lnTo>
                    <a:lnTo>
                      <a:pt x="529" y="681"/>
                    </a:lnTo>
                    <a:lnTo>
                      <a:pt x="527" y="676"/>
                    </a:lnTo>
                    <a:lnTo>
                      <a:pt x="517" y="669"/>
                    </a:lnTo>
                    <a:lnTo>
                      <a:pt x="513" y="666"/>
                    </a:lnTo>
                    <a:lnTo>
                      <a:pt x="501" y="660"/>
                    </a:lnTo>
                    <a:lnTo>
                      <a:pt x="486" y="653"/>
                    </a:lnTo>
                    <a:lnTo>
                      <a:pt x="470" y="648"/>
                    </a:lnTo>
                    <a:lnTo>
                      <a:pt x="453" y="644"/>
                    </a:lnTo>
                    <a:lnTo>
                      <a:pt x="416" y="636"/>
                    </a:lnTo>
                    <a:lnTo>
                      <a:pt x="379" y="627"/>
                    </a:lnTo>
                    <a:lnTo>
                      <a:pt x="361" y="623"/>
                    </a:lnTo>
                    <a:lnTo>
                      <a:pt x="346" y="618"/>
                    </a:lnTo>
                    <a:lnTo>
                      <a:pt x="332" y="612"/>
                    </a:lnTo>
                    <a:lnTo>
                      <a:pt x="319" y="606"/>
                    </a:lnTo>
                    <a:lnTo>
                      <a:pt x="314" y="617"/>
                    </a:lnTo>
                    <a:lnTo>
                      <a:pt x="324" y="608"/>
                    </a:lnTo>
                    <a:lnTo>
                      <a:pt x="314" y="600"/>
                    </a:lnTo>
                    <a:lnTo>
                      <a:pt x="305" y="610"/>
                    </a:lnTo>
                    <a:lnTo>
                      <a:pt x="318" y="605"/>
                    </a:lnTo>
                    <a:lnTo>
                      <a:pt x="311" y="595"/>
                    </a:lnTo>
                    <a:lnTo>
                      <a:pt x="307" y="586"/>
                    </a:lnTo>
                    <a:lnTo>
                      <a:pt x="294" y="590"/>
                    </a:lnTo>
                    <a:lnTo>
                      <a:pt x="308" y="590"/>
                    </a:lnTo>
                    <a:lnTo>
                      <a:pt x="308" y="578"/>
                    </a:lnTo>
                    <a:lnTo>
                      <a:pt x="311" y="566"/>
                    </a:lnTo>
                    <a:lnTo>
                      <a:pt x="297" y="566"/>
                    </a:lnTo>
                    <a:lnTo>
                      <a:pt x="310" y="571"/>
                    </a:lnTo>
                    <a:lnTo>
                      <a:pt x="314" y="558"/>
                    </a:lnTo>
                    <a:lnTo>
                      <a:pt x="321" y="543"/>
                    </a:lnTo>
                    <a:lnTo>
                      <a:pt x="328" y="528"/>
                    </a:lnTo>
                    <a:lnTo>
                      <a:pt x="346" y="498"/>
                    </a:lnTo>
                    <a:lnTo>
                      <a:pt x="364" y="468"/>
                    </a:lnTo>
                    <a:lnTo>
                      <a:pt x="372" y="454"/>
                    </a:lnTo>
                    <a:lnTo>
                      <a:pt x="379" y="440"/>
                    </a:lnTo>
                    <a:lnTo>
                      <a:pt x="384" y="426"/>
                    </a:lnTo>
                    <a:lnTo>
                      <a:pt x="386" y="414"/>
                    </a:lnTo>
                    <a:lnTo>
                      <a:pt x="387" y="410"/>
                    </a:lnTo>
                    <a:lnTo>
                      <a:pt x="387" y="410"/>
                    </a:lnTo>
                    <a:lnTo>
                      <a:pt x="387" y="398"/>
                    </a:lnTo>
                    <a:lnTo>
                      <a:pt x="386" y="394"/>
                    </a:lnTo>
                    <a:lnTo>
                      <a:pt x="384" y="384"/>
                    </a:lnTo>
                    <a:lnTo>
                      <a:pt x="378" y="376"/>
                    </a:lnTo>
                    <a:lnTo>
                      <a:pt x="374" y="372"/>
                    </a:lnTo>
                    <a:lnTo>
                      <a:pt x="366" y="366"/>
                    </a:lnTo>
                    <a:lnTo>
                      <a:pt x="361" y="363"/>
                    </a:lnTo>
                    <a:lnTo>
                      <a:pt x="349" y="358"/>
                    </a:lnTo>
                    <a:lnTo>
                      <a:pt x="335" y="354"/>
                    </a:lnTo>
                    <a:lnTo>
                      <a:pt x="320" y="349"/>
                    </a:lnTo>
                    <a:lnTo>
                      <a:pt x="315" y="348"/>
                    </a:lnTo>
                    <a:lnTo>
                      <a:pt x="299" y="346"/>
                    </a:lnTo>
                    <a:lnTo>
                      <a:pt x="264" y="341"/>
                    </a:lnTo>
                    <a:lnTo>
                      <a:pt x="228" y="336"/>
                    </a:lnTo>
                    <a:lnTo>
                      <a:pt x="228" y="348"/>
                    </a:lnTo>
                    <a:lnTo>
                      <a:pt x="233" y="337"/>
                    </a:lnTo>
                    <a:lnTo>
                      <a:pt x="217" y="334"/>
                    </a:lnTo>
                    <a:lnTo>
                      <a:pt x="201" y="330"/>
                    </a:lnTo>
                    <a:lnTo>
                      <a:pt x="187" y="325"/>
                    </a:lnTo>
                    <a:lnTo>
                      <a:pt x="176" y="319"/>
                    </a:lnTo>
                    <a:lnTo>
                      <a:pt x="170" y="331"/>
                    </a:lnTo>
                    <a:lnTo>
                      <a:pt x="180" y="322"/>
                    </a:lnTo>
                    <a:lnTo>
                      <a:pt x="171" y="315"/>
                    </a:lnTo>
                    <a:lnTo>
                      <a:pt x="161" y="323"/>
                    </a:lnTo>
                    <a:lnTo>
                      <a:pt x="174" y="319"/>
                    </a:lnTo>
                    <a:lnTo>
                      <a:pt x="167" y="310"/>
                    </a:lnTo>
                    <a:lnTo>
                      <a:pt x="164" y="300"/>
                    </a:lnTo>
                    <a:lnTo>
                      <a:pt x="151" y="305"/>
                    </a:lnTo>
                    <a:lnTo>
                      <a:pt x="165" y="305"/>
                    </a:lnTo>
                    <a:lnTo>
                      <a:pt x="165" y="292"/>
                    </a:lnTo>
                    <a:lnTo>
                      <a:pt x="167" y="280"/>
                    </a:lnTo>
                    <a:lnTo>
                      <a:pt x="153" y="280"/>
                    </a:lnTo>
                    <a:lnTo>
                      <a:pt x="166" y="284"/>
                    </a:lnTo>
                    <a:lnTo>
                      <a:pt x="170" y="269"/>
                    </a:lnTo>
                    <a:lnTo>
                      <a:pt x="176" y="254"/>
                    </a:lnTo>
                    <a:lnTo>
                      <a:pt x="183" y="238"/>
                    </a:lnTo>
                    <a:lnTo>
                      <a:pt x="199" y="205"/>
                    </a:lnTo>
                    <a:lnTo>
                      <a:pt x="214" y="171"/>
                    </a:lnTo>
                    <a:lnTo>
                      <a:pt x="221" y="156"/>
                    </a:lnTo>
                    <a:lnTo>
                      <a:pt x="227" y="140"/>
                    </a:lnTo>
                    <a:lnTo>
                      <a:pt x="232" y="126"/>
                    </a:lnTo>
                    <a:lnTo>
                      <a:pt x="233" y="120"/>
                    </a:lnTo>
                    <a:lnTo>
                      <a:pt x="233" y="120"/>
                    </a:lnTo>
                    <a:lnTo>
                      <a:pt x="235" y="108"/>
                    </a:lnTo>
                    <a:lnTo>
                      <a:pt x="235" y="95"/>
                    </a:lnTo>
                    <a:lnTo>
                      <a:pt x="234" y="91"/>
                    </a:lnTo>
                    <a:lnTo>
                      <a:pt x="231" y="80"/>
                    </a:lnTo>
                    <a:lnTo>
                      <a:pt x="225" y="71"/>
                    </a:lnTo>
                    <a:lnTo>
                      <a:pt x="223" y="67"/>
                    </a:lnTo>
                    <a:lnTo>
                      <a:pt x="216" y="59"/>
                    </a:lnTo>
                    <a:lnTo>
                      <a:pt x="206" y="52"/>
                    </a:lnTo>
                    <a:lnTo>
                      <a:pt x="197" y="44"/>
                    </a:lnTo>
                    <a:lnTo>
                      <a:pt x="192" y="42"/>
                    </a:lnTo>
                    <a:lnTo>
                      <a:pt x="180" y="36"/>
                    </a:lnTo>
                    <a:lnTo>
                      <a:pt x="169" y="31"/>
                    </a:lnTo>
                    <a:lnTo>
                      <a:pt x="141" y="21"/>
                    </a:lnTo>
                    <a:lnTo>
                      <a:pt x="111" y="14"/>
                    </a:lnTo>
                    <a:lnTo>
                      <a:pt x="105" y="13"/>
                    </a:lnTo>
                    <a:lnTo>
                      <a:pt x="72" y="8"/>
                    </a:lnTo>
                    <a:lnTo>
                      <a:pt x="37" y="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Freeform 69"/>
              <p:cNvSpPr>
                <a:spLocks/>
              </p:cNvSpPr>
              <p:nvPr/>
            </p:nvSpPr>
            <p:spPr bwMode="auto">
              <a:xfrm>
                <a:off x="1392238" y="2879726"/>
                <a:ext cx="42863" cy="36513"/>
              </a:xfrm>
              <a:custGeom>
                <a:avLst/>
                <a:gdLst/>
                <a:ahLst/>
                <a:cxnLst>
                  <a:cxn ang="0">
                    <a:pos x="0" y="84"/>
                  </a:cxn>
                  <a:cxn ang="0">
                    <a:pos x="136" y="116"/>
                  </a:cxn>
                  <a:cxn ang="0">
                    <a:pos x="84" y="0"/>
                  </a:cxn>
                  <a:cxn ang="0">
                    <a:pos x="0" y="84"/>
                  </a:cxn>
                </a:cxnLst>
                <a:rect l="0" t="0" r="r" b="b"/>
                <a:pathLst>
                  <a:path w="136" h="116">
                    <a:moveTo>
                      <a:pt x="0" y="84"/>
                    </a:moveTo>
                    <a:lnTo>
                      <a:pt x="136" y="116"/>
                    </a:lnTo>
                    <a:lnTo>
                      <a:pt x="84" y="0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Freeform 70"/>
              <p:cNvSpPr>
                <a:spLocks/>
              </p:cNvSpPr>
              <p:nvPr/>
            </p:nvSpPr>
            <p:spPr bwMode="auto">
              <a:xfrm>
                <a:off x="1116013" y="2390776"/>
                <a:ext cx="284163" cy="503238"/>
              </a:xfrm>
              <a:custGeom>
                <a:avLst/>
                <a:gdLst/>
                <a:ahLst/>
                <a:cxnLst>
                  <a:cxn ang="0">
                    <a:pos x="100" y="37"/>
                  </a:cxn>
                  <a:cxn ang="0">
                    <a:pos x="186" y="69"/>
                  </a:cxn>
                  <a:cxn ang="0">
                    <a:pos x="221" y="95"/>
                  </a:cxn>
                  <a:cxn ang="0">
                    <a:pos x="196" y="146"/>
                  </a:cxn>
                  <a:cxn ang="0">
                    <a:pos x="139" y="280"/>
                  </a:cxn>
                  <a:cxn ang="0">
                    <a:pos x="160" y="340"/>
                  </a:cxn>
                  <a:cxn ang="0">
                    <a:pos x="264" y="366"/>
                  </a:cxn>
                  <a:cxn ang="0">
                    <a:pos x="351" y="386"/>
                  </a:cxn>
                  <a:cxn ang="0">
                    <a:pos x="360" y="404"/>
                  </a:cxn>
                  <a:cxn ang="0">
                    <a:pos x="353" y="431"/>
                  </a:cxn>
                  <a:cxn ang="0">
                    <a:pos x="284" y="562"/>
                  </a:cxn>
                  <a:cxn ang="0">
                    <a:pos x="294" y="618"/>
                  </a:cxn>
                  <a:cxn ang="0">
                    <a:pos x="406" y="659"/>
                  </a:cxn>
                  <a:cxn ang="0">
                    <a:pos x="497" y="687"/>
                  </a:cxn>
                  <a:cxn ang="0">
                    <a:pos x="513" y="704"/>
                  </a:cxn>
                  <a:cxn ang="0">
                    <a:pos x="493" y="766"/>
                  </a:cxn>
                  <a:cxn ang="0">
                    <a:pos x="434" y="884"/>
                  </a:cxn>
                  <a:cxn ang="0">
                    <a:pos x="460" y="930"/>
                  </a:cxn>
                  <a:cxn ang="0">
                    <a:pos x="594" y="960"/>
                  </a:cxn>
                  <a:cxn ang="0">
                    <a:pos x="651" y="965"/>
                  </a:cxn>
                  <a:cxn ang="0">
                    <a:pos x="669" y="989"/>
                  </a:cxn>
                  <a:cxn ang="0">
                    <a:pos x="643" y="1036"/>
                  </a:cxn>
                  <a:cxn ang="0">
                    <a:pos x="579" y="1166"/>
                  </a:cxn>
                  <a:cxn ang="0">
                    <a:pos x="599" y="1213"/>
                  </a:cxn>
                  <a:cxn ang="0">
                    <a:pos x="696" y="1228"/>
                  </a:cxn>
                  <a:cxn ang="0">
                    <a:pos x="779" y="1242"/>
                  </a:cxn>
                  <a:cxn ang="0">
                    <a:pos x="791" y="1262"/>
                  </a:cxn>
                  <a:cxn ang="0">
                    <a:pos x="788" y="1294"/>
                  </a:cxn>
                  <a:cxn ang="0">
                    <a:pos x="736" y="1451"/>
                  </a:cxn>
                  <a:cxn ang="0">
                    <a:pos x="743" y="1519"/>
                  </a:cxn>
                  <a:cxn ang="0">
                    <a:pos x="829" y="1571"/>
                  </a:cxn>
                  <a:cxn ang="0">
                    <a:pos x="884" y="1563"/>
                  </a:cxn>
                  <a:cxn ang="0">
                    <a:pos x="790" y="1542"/>
                  </a:cxn>
                  <a:cxn ang="0">
                    <a:pos x="763" y="1500"/>
                  </a:cxn>
                  <a:cxn ang="0">
                    <a:pos x="749" y="1455"/>
                  </a:cxn>
                  <a:cxn ang="0">
                    <a:pos x="810" y="1320"/>
                  </a:cxn>
                  <a:cxn ang="0">
                    <a:pos x="817" y="1252"/>
                  </a:cxn>
                  <a:cxn ang="0">
                    <a:pos x="765" y="1210"/>
                  </a:cxn>
                  <a:cxn ang="0">
                    <a:pos x="631" y="1198"/>
                  </a:cxn>
                  <a:cxn ang="0">
                    <a:pos x="609" y="1190"/>
                  </a:cxn>
                  <a:cxn ang="0">
                    <a:pos x="606" y="1171"/>
                  </a:cxn>
                  <a:cxn ang="0">
                    <a:pos x="643" y="1091"/>
                  </a:cxn>
                  <a:cxn ang="0">
                    <a:pos x="683" y="1000"/>
                  </a:cxn>
                  <a:cxn ang="0">
                    <a:pos x="657" y="953"/>
                  </a:cxn>
                  <a:cxn ang="0">
                    <a:pos x="523" y="924"/>
                  </a:cxn>
                  <a:cxn ang="0">
                    <a:pos x="466" y="919"/>
                  </a:cxn>
                  <a:cxn ang="0">
                    <a:pos x="448" y="895"/>
                  </a:cxn>
                  <a:cxn ang="0">
                    <a:pos x="475" y="849"/>
                  </a:cxn>
                  <a:cxn ang="0">
                    <a:pos x="539" y="728"/>
                  </a:cxn>
                  <a:cxn ang="0">
                    <a:pos x="527" y="676"/>
                  </a:cxn>
                  <a:cxn ang="0">
                    <a:pos x="416" y="636"/>
                  </a:cxn>
                  <a:cxn ang="0">
                    <a:pos x="324" y="608"/>
                  </a:cxn>
                  <a:cxn ang="0">
                    <a:pos x="308" y="590"/>
                  </a:cxn>
                  <a:cxn ang="0">
                    <a:pos x="328" y="528"/>
                  </a:cxn>
                  <a:cxn ang="0">
                    <a:pos x="387" y="410"/>
                  </a:cxn>
                  <a:cxn ang="0">
                    <a:pos x="366" y="366"/>
                  </a:cxn>
                  <a:cxn ang="0">
                    <a:pos x="264" y="341"/>
                  </a:cxn>
                  <a:cxn ang="0">
                    <a:pos x="176" y="319"/>
                  </a:cxn>
                  <a:cxn ang="0">
                    <a:pos x="164" y="300"/>
                  </a:cxn>
                  <a:cxn ang="0">
                    <a:pos x="170" y="269"/>
                  </a:cxn>
                  <a:cxn ang="0">
                    <a:pos x="232" y="126"/>
                  </a:cxn>
                  <a:cxn ang="0">
                    <a:pos x="225" y="71"/>
                  </a:cxn>
                  <a:cxn ang="0">
                    <a:pos x="169" y="31"/>
                  </a:cxn>
                </a:cxnLst>
                <a:rect l="0" t="0" r="r" b="b"/>
                <a:pathLst>
                  <a:path w="892" h="1587">
                    <a:moveTo>
                      <a:pt x="4" y="0"/>
                    </a:moveTo>
                    <a:lnTo>
                      <a:pt x="0" y="24"/>
                    </a:lnTo>
                    <a:lnTo>
                      <a:pt x="37" y="28"/>
                    </a:lnTo>
                    <a:lnTo>
                      <a:pt x="72" y="33"/>
                    </a:lnTo>
                    <a:lnTo>
                      <a:pt x="105" y="38"/>
                    </a:lnTo>
                    <a:lnTo>
                      <a:pt x="105" y="26"/>
                    </a:lnTo>
                    <a:lnTo>
                      <a:pt x="100" y="37"/>
                    </a:lnTo>
                    <a:lnTo>
                      <a:pt x="131" y="44"/>
                    </a:lnTo>
                    <a:lnTo>
                      <a:pt x="158" y="54"/>
                    </a:lnTo>
                    <a:lnTo>
                      <a:pt x="170" y="59"/>
                    </a:lnTo>
                    <a:lnTo>
                      <a:pt x="181" y="65"/>
                    </a:lnTo>
                    <a:lnTo>
                      <a:pt x="186" y="54"/>
                    </a:lnTo>
                    <a:lnTo>
                      <a:pt x="177" y="62"/>
                    </a:lnTo>
                    <a:lnTo>
                      <a:pt x="186" y="69"/>
                    </a:lnTo>
                    <a:lnTo>
                      <a:pt x="196" y="77"/>
                    </a:lnTo>
                    <a:lnTo>
                      <a:pt x="203" y="85"/>
                    </a:lnTo>
                    <a:lnTo>
                      <a:pt x="212" y="76"/>
                    </a:lnTo>
                    <a:lnTo>
                      <a:pt x="199" y="81"/>
                    </a:lnTo>
                    <a:lnTo>
                      <a:pt x="205" y="90"/>
                    </a:lnTo>
                    <a:lnTo>
                      <a:pt x="208" y="101"/>
                    </a:lnTo>
                    <a:lnTo>
                      <a:pt x="221" y="95"/>
                    </a:lnTo>
                    <a:lnTo>
                      <a:pt x="207" y="95"/>
                    </a:lnTo>
                    <a:lnTo>
                      <a:pt x="207" y="108"/>
                    </a:lnTo>
                    <a:lnTo>
                      <a:pt x="205" y="120"/>
                    </a:lnTo>
                    <a:lnTo>
                      <a:pt x="219" y="120"/>
                    </a:lnTo>
                    <a:lnTo>
                      <a:pt x="206" y="116"/>
                    </a:lnTo>
                    <a:lnTo>
                      <a:pt x="201" y="131"/>
                    </a:lnTo>
                    <a:lnTo>
                      <a:pt x="196" y="146"/>
                    </a:lnTo>
                    <a:lnTo>
                      <a:pt x="188" y="162"/>
                    </a:lnTo>
                    <a:lnTo>
                      <a:pt x="173" y="195"/>
                    </a:lnTo>
                    <a:lnTo>
                      <a:pt x="157" y="229"/>
                    </a:lnTo>
                    <a:lnTo>
                      <a:pt x="150" y="244"/>
                    </a:lnTo>
                    <a:lnTo>
                      <a:pt x="144" y="260"/>
                    </a:lnTo>
                    <a:lnTo>
                      <a:pt x="140" y="274"/>
                    </a:lnTo>
                    <a:lnTo>
                      <a:pt x="139" y="280"/>
                    </a:lnTo>
                    <a:lnTo>
                      <a:pt x="137" y="292"/>
                    </a:lnTo>
                    <a:lnTo>
                      <a:pt x="137" y="305"/>
                    </a:lnTo>
                    <a:lnTo>
                      <a:pt x="138" y="310"/>
                    </a:lnTo>
                    <a:lnTo>
                      <a:pt x="141" y="320"/>
                    </a:lnTo>
                    <a:lnTo>
                      <a:pt x="149" y="329"/>
                    </a:lnTo>
                    <a:lnTo>
                      <a:pt x="151" y="333"/>
                    </a:lnTo>
                    <a:lnTo>
                      <a:pt x="160" y="340"/>
                    </a:lnTo>
                    <a:lnTo>
                      <a:pt x="165" y="342"/>
                    </a:lnTo>
                    <a:lnTo>
                      <a:pt x="177" y="348"/>
                    </a:lnTo>
                    <a:lnTo>
                      <a:pt x="191" y="353"/>
                    </a:lnTo>
                    <a:lnTo>
                      <a:pt x="206" y="357"/>
                    </a:lnTo>
                    <a:lnTo>
                      <a:pt x="223" y="360"/>
                    </a:lnTo>
                    <a:lnTo>
                      <a:pt x="228" y="361"/>
                    </a:lnTo>
                    <a:lnTo>
                      <a:pt x="264" y="366"/>
                    </a:lnTo>
                    <a:lnTo>
                      <a:pt x="299" y="371"/>
                    </a:lnTo>
                    <a:lnTo>
                      <a:pt x="315" y="373"/>
                    </a:lnTo>
                    <a:lnTo>
                      <a:pt x="315" y="361"/>
                    </a:lnTo>
                    <a:lnTo>
                      <a:pt x="310" y="372"/>
                    </a:lnTo>
                    <a:lnTo>
                      <a:pt x="325" y="376"/>
                    </a:lnTo>
                    <a:lnTo>
                      <a:pt x="339" y="381"/>
                    </a:lnTo>
                    <a:lnTo>
                      <a:pt x="351" y="386"/>
                    </a:lnTo>
                    <a:lnTo>
                      <a:pt x="355" y="374"/>
                    </a:lnTo>
                    <a:lnTo>
                      <a:pt x="346" y="384"/>
                    </a:lnTo>
                    <a:lnTo>
                      <a:pt x="354" y="390"/>
                    </a:lnTo>
                    <a:lnTo>
                      <a:pt x="365" y="381"/>
                    </a:lnTo>
                    <a:lnTo>
                      <a:pt x="352" y="386"/>
                    </a:lnTo>
                    <a:lnTo>
                      <a:pt x="358" y="394"/>
                    </a:lnTo>
                    <a:lnTo>
                      <a:pt x="360" y="404"/>
                    </a:lnTo>
                    <a:lnTo>
                      <a:pt x="373" y="398"/>
                    </a:lnTo>
                    <a:lnTo>
                      <a:pt x="359" y="398"/>
                    </a:lnTo>
                    <a:lnTo>
                      <a:pt x="359" y="410"/>
                    </a:lnTo>
                    <a:lnTo>
                      <a:pt x="373" y="410"/>
                    </a:lnTo>
                    <a:lnTo>
                      <a:pt x="360" y="405"/>
                    </a:lnTo>
                    <a:lnTo>
                      <a:pt x="358" y="417"/>
                    </a:lnTo>
                    <a:lnTo>
                      <a:pt x="353" y="431"/>
                    </a:lnTo>
                    <a:lnTo>
                      <a:pt x="346" y="444"/>
                    </a:lnTo>
                    <a:lnTo>
                      <a:pt x="338" y="459"/>
                    </a:lnTo>
                    <a:lnTo>
                      <a:pt x="320" y="489"/>
                    </a:lnTo>
                    <a:lnTo>
                      <a:pt x="302" y="519"/>
                    </a:lnTo>
                    <a:lnTo>
                      <a:pt x="295" y="534"/>
                    </a:lnTo>
                    <a:lnTo>
                      <a:pt x="288" y="548"/>
                    </a:lnTo>
                    <a:lnTo>
                      <a:pt x="284" y="562"/>
                    </a:lnTo>
                    <a:lnTo>
                      <a:pt x="282" y="566"/>
                    </a:lnTo>
                    <a:lnTo>
                      <a:pt x="280" y="578"/>
                    </a:lnTo>
                    <a:lnTo>
                      <a:pt x="280" y="590"/>
                    </a:lnTo>
                    <a:lnTo>
                      <a:pt x="281" y="595"/>
                    </a:lnTo>
                    <a:lnTo>
                      <a:pt x="285" y="606"/>
                    </a:lnTo>
                    <a:lnTo>
                      <a:pt x="292" y="614"/>
                    </a:lnTo>
                    <a:lnTo>
                      <a:pt x="294" y="618"/>
                    </a:lnTo>
                    <a:lnTo>
                      <a:pt x="304" y="625"/>
                    </a:lnTo>
                    <a:lnTo>
                      <a:pt x="308" y="628"/>
                    </a:lnTo>
                    <a:lnTo>
                      <a:pt x="321" y="635"/>
                    </a:lnTo>
                    <a:lnTo>
                      <a:pt x="335" y="641"/>
                    </a:lnTo>
                    <a:lnTo>
                      <a:pt x="351" y="646"/>
                    </a:lnTo>
                    <a:lnTo>
                      <a:pt x="368" y="650"/>
                    </a:lnTo>
                    <a:lnTo>
                      <a:pt x="406" y="659"/>
                    </a:lnTo>
                    <a:lnTo>
                      <a:pt x="442" y="667"/>
                    </a:lnTo>
                    <a:lnTo>
                      <a:pt x="460" y="671"/>
                    </a:lnTo>
                    <a:lnTo>
                      <a:pt x="475" y="676"/>
                    </a:lnTo>
                    <a:lnTo>
                      <a:pt x="490" y="683"/>
                    </a:lnTo>
                    <a:lnTo>
                      <a:pt x="502" y="689"/>
                    </a:lnTo>
                    <a:lnTo>
                      <a:pt x="507" y="677"/>
                    </a:lnTo>
                    <a:lnTo>
                      <a:pt x="497" y="687"/>
                    </a:lnTo>
                    <a:lnTo>
                      <a:pt x="507" y="694"/>
                    </a:lnTo>
                    <a:lnTo>
                      <a:pt x="516" y="685"/>
                    </a:lnTo>
                    <a:lnTo>
                      <a:pt x="503" y="690"/>
                    </a:lnTo>
                    <a:lnTo>
                      <a:pt x="510" y="699"/>
                    </a:lnTo>
                    <a:lnTo>
                      <a:pt x="514" y="709"/>
                    </a:lnTo>
                    <a:lnTo>
                      <a:pt x="527" y="704"/>
                    </a:lnTo>
                    <a:lnTo>
                      <a:pt x="513" y="704"/>
                    </a:lnTo>
                    <a:lnTo>
                      <a:pt x="513" y="716"/>
                    </a:lnTo>
                    <a:lnTo>
                      <a:pt x="510" y="728"/>
                    </a:lnTo>
                    <a:lnTo>
                      <a:pt x="525" y="728"/>
                    </a:lnTo>
                    <a:lnTo>
                      <a:pt x="512" y="723"/>
                    </a:lnTo>
                    <a:lnTo>
                      <a:pt x="507" y="737"/>
                    </a:lnTo>
                    <a:lnTo>
                      <a:pt x="500" y="751"/>
                    </a:lnTo>
                    <a:lnTo>
                      <a:pt x="493" y="766"/>
                    </a:lnTo>
                    <a:lnTo>
                      <a:pt x="475" y="796"/>
                    </a:lnTo>
                    <a:lnTo>
                      <a:pt x="458" y="825"/>
                    </a:lnTo>
                    <a:lnTo>
                      <a:pt x="449" y="840"/>
                    </a:lnTo>
                    <a:lnTo>
                      <a:pt x="442" y="854"/>
                    </a:lnTo>
                    <a:lnTo>
                      <a:pt x="438" y="867"/>
                    </a:lnTo>
                    <a:lnTo>
                      <a:pt x="435" y="879"/>
                    </a:lnTo>
                    <a:lnTo>
                      <a:pt x="434" y="884"/>
                    </a:lnTo>
                    <a:lnTo>
                      <a:pt x="434" y="895"/>
                    </a:lnTo>
                    <a:lnTo>
                      <a:pt x="435" y="899"/>
                    </a:lnTo>
                    <a:lnTo>
                      <a:pt x="438" y="910"/>
                    </a:lnTo>
                    <a:lnTo>
                      <a:pt x="443" y="917"/>
                    </a:lnTo>
                    <a:lnTo>
                      <a:pt x="447" y="921"/>
                    </a:lnTo>
                    <a:lnTo>
                      <a:pt x="455" y="928"/>
                    </a:lnTo>
                    <a:lnTo>
                      <a:pt x="460" y="930"/>
                    </a:lnTo>
                    <a:lnTo>
                      <a:pt x="472" y="937"/>
                    </a:lnTo>
                    <a:lnTo>
                      <a:pt x="486" y="941"/>
                    </a:lnTo>
                    <a:lnTo>
                      <a:pt x="501" y="945"/>
                    </a:lnTo>
                    <a:lnTo>
                      <a:pt x="517" y="948"/>
                    </a:lnTo>
                    <a:lnTo>
                      <a:pt x="523" y="949"/>
                    </a:lnTo>
                    <a:lnTo>
                      <a:pt x="559" y="954"/>
                    </a:lnTo>
                    <a:lnTo>
                      <a:pt x="594" y="960"/>
                    </a:lnTo>
                    <a:lnTo>
                      <a:pt x="594" y="947"/>
                    </a:lnTo>
                    <a:lnTo>
                      <a:pt x="589" y="959"/>
                    </a:lnTo>
                    <a:lnTo>
                      <a:pt x="606" y="962"/>
                    </a:lnTo>
                    <a:lnTo>
                      <a:pt x="621" y="966"/>
                    </a:lnTo>
                    <a:lnTo>
                      <a:pt x="635" y="970"/>
                    </a:lnTo>
                    <a:lnTo>
                      <a:pt x="647" y="976"/>
                    </a:lnTo>
                    <a:lnTo>
                      <a:pt x="651" y="965"/>
                    </a:lnTo>
                    <a:lnTo>
                      <a:pt x="642" y="973"/>
                    </a:lnTo>
                    <a:lnTo>
                      <a:pt x="650" y="980"/>
                    </a:lnTo>
                    <a:lnTo>
                      <a:pt x="661" y="971"/>
                    </a:lnTo>
                    <a:lnTo>
                      <a:pt x="648" y="976"/>
                    </a:lnTo>
                    <a:lnTo>
                      <a:pt x="654" y="985"/>
                    </a:lnTo>
                    <a:lnTo>
                      <a:pt x="656" y="994"/>
                    </a:lnTo>
                    <a:lnTo>
                      <a:pt x="669" y="989"/>
                    </a:lnTo>
                    <a:lnTo>
                      <a:pt x="655" y="989"/>
                    </a:lnTo>
                    <a:lnTo>
                      <a:pt x="655" y="1000"/>
                    </a:lnTo>
                    <a:lnTo>
                      <a:pt x="653" y="1013"/>
                    </a:lnTo>
                    <a:lnTo>
                      <a:pt x="667" y="1013"/>
                    </a:lnTo>
                    <a:lnTo>
                      <a:pt x="654" y="1007"/>
                    </a:lnTo>
                    <a:lnTo>
                      <a:pt x="649" y="1021"/>
                    </a:lnTo>
                    <a:lnTo>
                      <a:pt x="643" y="1036"/>
                    </a:lnTo>
                    <a:lnTo>
                      <a:pt x="635" y="1050"/>
                    </a:lnTo>
                    <a:lnTo>
                      <a:pt x="617" y="1081"/>
                    </a:lnTo>
                    <a:lnTo>
                      <a:pt x="601" y="1112"/>
                    </a:lnTo>
                    <a:lnTo>
                      <a:pt x="593" y="1126"/>
                    </a:lnTo>
                    <a:lnTo>
                      <a:pt x="587" y="1141"/>
                    </a:lnTo>
                    <a:lnTo>
                      <a:pt x="581" y="1154"/>
                    </a:lnTo>
                    <a:lnTo>
                      <a:pt x="579" y="1166"/>
                    </a:lnTo>
                    <a:lnTo>
                      <a:pt x="577" y="1171"/>
                    </a:lnTo>
                    <a:lnTo>
                      <a:pt x="577" y="1181"/>
                    </a:lnTo>
                    <a:lnTo>
                      <a:pt x="579" y="1187"/>
                    </a:lnTo>
                    <a:lnTo>
                      <a:pt x="581" y="1196"/>
                    </a:lnTo>
                    <a:lnTo>
                      <a:pt x="587" y="1203"/>
                    </a:lnTo>
                    <a:lnTo>
                      <a:pt x="589" y="1207"/>
                    </a:lnTo>
                    <a:lnTo>
                      <a:pt x="599" y="1213"/>
                    </a:lnTo>
                    <a:lnTo>
                      <a:pt x="603" y="1215"/>
                    </a:lnTo>
                    <a:lnTo>
                      <a:pt x="614" y="1219"/>
                    </a:lnTo>
                    <a:lnTo>
                      <a:pt x="627" y="1222"/>
                    </a:lnTo>
                    <a:lnTo>
                      <a:pt x="631" y="1223"/>
                    </a:lnTo>
                    <a:lnTo>
                      <a:pt x="647" y="1225"/>
                    </a:lnTo>
                    <a:lnTo>
                      <a:pt x="662" y="1226"/>
                    </a:lnTo>
                    <a:lnTo>
                      <a:pt x="696" y="1228"/>
                    </a:lnTo>
                    <a:lnTo>
                      <a:pt x="730" y="1230"/>
                    </a:lnTo>
                    <a:lnTo>
                      <a:pt x="745" y="1231"/>
                    </a:lnTo>
                    <a:lnTo>
                      <a:pt x="761" y="1234"/>
                    </a:lnTo>
                    <a:lnTo>
                      <a:pt x="761" y="1222"/>
                    </a:lnTo>
                    <a:lnTo>
                      <a:pt x="755" y="1233"/>
                    </a:lnTo>
                    <a:lnTo>
                      <a:pt x="769" y="1238"/>
                    </a:lnTo>
                    <a:lnTo>
                      <a:pt x="779" y="1242"/>
                    </a:lnTo>
                    <a:lnTo>
                      <a:pt x="785" y="1230"/>
                    </a:lnTo>
                    <a:lnTo>
                      <a:pt x="775" y="1240"/>
                    </a:lnTo>
                    <a:lnTo>
                      <a:pt x="784" y="1246"/>
                    </a:lnTo>
                    <a:lnTo>
                      <a:pt x="795" y="1238"/>
                    </a:lnTo>
                    <a:lnTo>
                      <a:pt x="782" y="1242"/>
                    </a:lnTo>
                    <a:lnTo>
                      <a:pt x="788" y="1251"/>
                    </a:lnTo>
                    <a:lnTo>
                      <a:pt x="791" y="1262"/>
                    </a:lnTo>
                    <a:lnTo>
                      <a:pt x="804" y="1256"/>
                    </a:lnTo>
                    <a:lnTo>
                      <a:pt x="790" y="1256"/>
                    </a:lnTo>
                    <a:lnTo>
                      <a:pt x="791" y="1269"/>
                    </a:lnTo>
                    <a:lnTo>
                      <a:pt x="790" y="1282"/>
                    </a:lnTo>
                    <a:lnTo>
                      <a:pt x="787" y="1298"/>
                    </a:lnTo>
                    <a:lnTo>
                      <a:pt x="801" y="1298"/>
                    </a:lnTo>
                    <a:lnTo>
                      <a:pt x="788" y="1294"/>
                    </a:lnTo>
                    <a:lnTo>
                      <a:pt x="784" y="1310"/>
                    </a:lnTo>
                    <a:lnTo>
                      <a:pt x="778" y="1327"/>
                    </a:lnTo>
                    <a:lnTo>
                      <a:pt x="765" y="1364"/>
                    </a:lnTo>
                    <a:lnTo>
                      <a:pt x="751" y="1400"/>
                    </a:lnTo>
                    <a:lnTo>
                      <a:pt x="745" y="1418"/>
                    </a:lnTo>
                    <a:lnTo>
                      <a:pt x="740" y="1435"/>
                    </a:lnTo>
                    <a:lnTo>
                      <a:pt x="736" y="1451"/>
                    </a:lnTo>
                    <a:lnTo>
                      <a:pt x="735" y="1455"/>
                    </a:lnTo>
                    <a:lnTo>
                      <a:pt x="731" y="1471"/>
                    </a:lnTo>
                    <a:lnTo>
                      <a:pt x="731" y="1483"/>
                    </a:lnTo>
                    <a:lnTo>
                      <a:pt x="732" y="1488"/>
                    </a:lnTo>
                    <a:lnTo>
                      <a:pt x="734" y="1498"/>
                    </a:lnTo>
                    <a:lnTo>
                      <a:pt x="737" y="1509"/>
                    </a:lnTo>
                    <a:lnTo>
                      <a:pt x="743" y="1519"/>
                    </a:lnTo>
                    <a:lnTo>
                      <a:pt x="745" y="1523"/>
                    </a:lnTo>
                    <a:lnTo>
                      <a:pt x="752" y="1530"/>
                    </a:lnTo>
                    <a:lnTo>
                      <a:pt x="761" y="1537"/>
                    </a:lnTo>
                    <a:lnTo>
                      <a:pt x="781" y="1550"/>
                    </a:lnTo>
                    <a:lnTo>
                      <a:pt x="785" y="1553"/>
                    </a:lnTo>
                    <a:lnTo>
                      <a:pt x="807" y="1563"/>
                    </a:lnTo>
                    <a:lnTo>
                      <a:pt x="829" y="1571"/>
                    </a:lnTo>
                    <a:lnTo>
                      <a:pt x="850" y="1578"/>
                    </a:lnTo>
                    <a:lnTo>
                      <a:pt x="858" y="1580"/>
                    </a:lnTo>
                    <a:lnTo>
                      <a:pt x="866" y="1583"/>
                    </a:lnTo>
                    <a:lnTo>
                      <a:pt x="873" y="1586"/>
                    </a:lnTo>
                    <a:lnTo>
                      <a:pt x="877" y="1587"/>
                    </a:lnTo>
                    <a:lnTo>
                      <a:pt x="892" y="1567"/>
                    </a:lnTo>
                    <a:lnTo>
                      <a:pt x="884" y="1563"/>
                    </a:lnTo>
                    <a:lnTo>
                      <a:pt x="877" y="1560"/>
                    </a:lnTo>
                    <a:lnTo>
                      <a:pt x="869" y="1557"/>
                    </a:lnTo>
                    <a:lnTo>
                      <a:pt x="861" y="1555"/>
                    </a:lnTo>
                    <a:lnTo>
                      <a:pt x="839" y="1548"/>
                    </a:lnTo>
                    <a:lnTo>
                      <a:pt x="817" y="1541"/>
                    </a:lnTo>
                    <a:lnTo>
                      <a:pt x="796" y="1530"/>
                    </a:lnTo>
                    <a:lnTo>
                      <a:pt x="790" y="1542"/>
                    </a:lnTo>
                    <a:lnTo>
                      <a:pt x="801" y="1532"/>
                    </a:lnTo>
                    <a:lnTo>
                      <a:pt x="781" y="1520"/>
                    </a:lnTo>
                    <a:lnTo>
                      <a:pt x="772" y="1512"/>
                    </a:lnTo>
                    <a:lnTo>
                      <a:pt x="765" y="1505"/>
                    </a:lnTo>
                    <a:lnTo>
                      <a:pt x="756" y="1513"/>
                    </a:lnTo>
                    <a:lnTo>
                      <a:pt x="769" y="1509"/>
                    </a:lnTo>
                    <a:lnTo>
                      <a:pt x="763" y="1500"/>
                    </a:lnTo>
                    <a:lnTo>
                      <a:pt x="761" y="1493"/>
                    </a:lnTo>
                    <a:lnTo>
                      <a:pt x="758" y="1479"/>
                    </a:lnTo>
                    <a:lnTo>
                      <a:pt x="745" y="1483"/>
                    </a:lnTo>
                    <a:lnTo>
                      <a:pt x="760" y="1483"/>
                    </a:lnTo>
                    <a:lnTo>
                      <a:pt x="760" y="1471"/>
                    </a:lnTo>
                    <a:lnTo>
                      <a:pt x="763" y="1455"/>
                    </a:lnTo>
                    <a:lnTo>
                      <a:pt x="749" y="1455"/>
                    </a:lnTo>
                    <a:lnTo>
                      <a:pt x="762" y="1460"/>
                    </a:lnTo>
                    <a:lnTo>
                      <a:pt x="765" y="1445"/>
                    </a:lnTo>
                    <a:lnTo>
                      <a:pt x="771" y="1427"/>
                    </a:lnTo>
                    <a:lnTo>
                      <a:pt x="777" y="1409"/>
                    </a:lnTo>
                    <a:lnTo>
                      <a:pt x="791" y="1373"/>
                    </a:lnTo>
                    <a:lnTo>
                      <a:pt x="804" y="1336"/>
                    </a:lnTo>
                    <a:lnTo>
                      <a:pt x="810" y="1320"/>
                    </a:lnTo>
                    <a:lnTo>
                      <a:pt x="814" y="1303"/>
                    </a:lnTo>
                    <a:lnTo>
                      <a:pt x="815" y="1298"/>
                    </a:lnTo>
                    <a:lnTo>
                      <a:pt x="815" y="1298"/>
                    </a:lnTo>
                    <a:lnTo>
                      <a:pt x="818" y="1282"/>
                    </a:lnTo>
                    <a:lnTo>
                      <a:pt x="819" y="1269"/>
                    </a:lnTo>
                    <a:lnTo>
                      <a:pt x="818" y="1256"/>
                    </a:lnTo>
                    <a:lnTo>
                      <a:pt x="817" y="1252"/>
                    </a:lnTo>
                    <a:lnTo>
                      <a:pt x="814" y="1241"/>
                    </a:lnTo>
                    <a:lnTo>
                      <a:pt x="808" y="1232"/>
                    </a:lnTo>
                    <a:lnTo>
                      <a:pt x="804" y="1228"/>
                    </a:lnTo>
                    <a:lnTo>
                      <a:pt x="795" y="1222"/>
                    </a:lnTo>
                    <a:lnTo>
                      <a:pt x="790" y="1219"/>
                    </a:lnTo>
                    <a:lnTo>
                      <a:pt x="779" y="1215"/>
                    </a:lnTo>
                    <a:lnTo>
                      <a:pt x="765" y="1210"/>
                    </a:lnTo>
                    <a:lnTo>
                      <a:pt x="761" y="1209"/>
                    </a:lnTo>
                    <a:lnTo>
                      <a:pt x="745" y="1206"/>
                    </a:lnTo>
                    <a:lnTo>
                      <a:pt x="730" y="1205"/>
                    </a:lnTo>
                    <a:lnTo>
                      <a:pt x="696" y="1203"/>
                    </a:lnTo>
                    <a:lnTo>
                      <a:pt x="662" y="1201"/>
                    </a:lnTo>
                    <a:lnTo>
                      <a:pt x="647" y="1200"/>
                    </a:lnTo>
                    <a:lnTo>
                      <a:pt x="631" y="1198"/>
                    </a:lnTo>
                    <a:lnTo>
                      <a:pt x="631" y="1210"/>
                    </a:lnTo>
                    <a:lnTo>
                      <a:pt x="637" y="1199"/>
                    </a:lnTo>
                    <a:lnTo>
                      <a:pt x="624" y="1196"/>
                    </a:lnTo>
                    <a:lnTo>
                      <a:pt x="614" y="1192"/>
                    </a:lnTo>
                    <a:lnTo>
                      <a:pt x="608" y="1203"/>
                    </a:lnTo>
                    <a:lnTo>
                      <a:pt x="619" y="1195"/>
                    </a:lnTo>
                    <a:lnTo>
                      <a:pt x="609" y="1190"/>
                    </a:lnTo>
                    <a:lnTo>
                      <a:pt x="600" y="1198"/>
                    </a:lnTo>
                    <a:lnTo>
                      <a:pt x="613" y="1194"/>
                    </a:lnTo>
                    <a:lnTo>
                      <a:pt x="607" y="1185"/>
                    </a:lnTo>
                    <a:lnTo>
                      <a:pt x="604" y="1177"/>
                    </a:lnTo>
                    <a:lnTo>
                      <a:pt x="591" y="1181"/>
                    </a:lnTo>
                    <a:lnTo>
                      <a:pt x="606" y="1181"/>
                    </a:lnTo>
                    <a:lnTo>
                      <a:pt x="606" y="1171"/>
                    </a:lnTo>
                    <a:lnTo>
                      <a:pt x="591" y="1171"/>
                    </a:lnTo>
                    <a:lnTo>
                      <a:pt x="604" y="1175"/>
                    </a:lnTo>
                    <a:lnTo>
                      <a:pt x="607" y="1164"/>
                    </a:lnTo>
                    <a:lnTo>
                      <a:pt x="613" y="1150"/>
                    </a:lnTo>
                    <a:lnTo>
                      <a:pt x="619" y="1136"/>
                    </a:lnTo>
                    <a:lnTo>
                      <a:pt x="627" y="1121"/>
                    </a:lnTo>
                    <a:lnTo>
                      <a:pt x="643" y="1091"/>
                    </a:lnTo>
                    <a:lnTo>
                      <a:pt x="661" y="1060"/>
                    </a:lnTo>
                    <a:lnTo>
                      <a:pt x="669" y="1045"/>
                    </a:lnTo>
                    <a:lnTo>
                      <a:pt x="675" y="1030"/>
                    </a:lnTo>
                    <a:lnTo>
                      <a:pt x="680" y="1017"/>
                    </a:lnTo>
                    <a:lnTo>
                      <a:pt x="681" y="1013"/>
                    </a:lnTo>
                    <a:lnTo>
                      <a:pt x="681" y="1013"/>
                    </a:lnTo>
                    <a:lnTo>
                      <a:pt x="683" y="1000"/>
                    </a:lnTo>
                    <a:lnTo>
                      <a:pt x="683" y="989"/>
                    </a:lnTo>
                    <a:lnTo>
                      <a:pt x="682" y="985"/>
                    </a:lnTo>
                    <a:lnTo>
                      <a:pt x="680" y="974"/>
                    </a:lnTo>
                    <a:lnTo>
                      <a:pt x="674" y="967"/>
                    </a:lnTo>
                    <a:lnTo>
                      <a:pt x="670" y="963"/>
                    </a:lnTo>
                    <a:lnTo>
                      <a:pt x="662" y="955"/>
                    </a:lnTo>
                    <a:lnTo>
                      <a:pt x="657" y="953"/>
                    </a:lnTo>
                    <a:lnTo>
                      <a:pt x="646" y="947"/>
                    </a:lnTo>
                    <a:lnTo>
                      <a:pt x="631" y="943"/>
                    </a:lnTo>
                    <a:lnTo>
                      <a:pt x="616" y="939"/>
                    </a:lnTo>
                    <a:lnTo>
                      <a:pt x="600" y="936"/>
                    </a:lnTo>
                    <a:lnTo>
                      <a:pt x="594" y="935"/>
                    </a:lnTo>
                    <a:lnTo>
                      <a:pt x="559" y="929"/>
                    </a:lnTo>
                    <a:lnTo>
                      <a:pt x="523" y="924"/>
                    </a:lnTo>
                    <a:lnTo>
                      <a:pt x="523" y="937"/>
                    </a:lnTo>
                    <a:lnTo>
                      <a:pt x="528" y="925"/>
                    </a:lnTo>
                    <a:lnTo>
                      <a:pt x="512" y="922"/>
                    </a:lnTo>
                    <a:lnTo>
                      <a:pt x="496" y="918"/>
                    </a:lnTo>
                    <a:lnTo>
                      <a:pt x="482" y="914"/>
                    </a:lnTo>
                    <a:lnTo>
                      <a:pt x="470" y="907"/>
                    </a:lnTo>
                    <a:lnTo>
                      <a:pt x="466" y="919"/>
                    </a:lnTo>
                    <a:lnTo>
                      <a:pt x="475" y="911"/>
                    </a:lnTo>
                    <a:lnTo>
                      <a:pt x="467" y="903"/>
                    </a:lnTo>
                    <a:lnTo>
                      <a:pt x="456" y="913"/>
                    </a:lnTo>
                    <a:lnTo>
                      <a:pt x="469" y="907"/>
                    </a:lnTo>
                    <a:lnTo>
                      <a:pt x="463" y="899"/>
                    </a:lnTo>
                    <a:lnTo>
                      <a:pt x="461" y="890"/>
                    </a:lnTo>
                    <a:lnTo>
                      <a:pt x="448" y="895"/>
                    </a:lnTo>
                    <a:lnTo>
                      <a:pt x="462" y="895"/>
                    </a:lnTo>
                    <a:lnTo>
                      <a:pt x="462" y="884"/>
                    </a:lnTo>
                    <a:lnTo>
                      <a:pt x="448" y="884"/>
                    </a:lnTo>
                    <a:lnTo>
                      <a:pt x="461" y="889"/>
                    </a:lnTo>
                    <a:lnTo>
                      <a:pt x="463" y="876"/>
                    </a:lnTo>
                    <a:lnTo>
                      <a:pt x="468" y="864"/>
                    </a:lnTo>
                    <a:lnTo>
                      <a:pt x="475" y="849"/>
                    </a:lnTo>
                    <a:lnTo>
                      <a:pt x="483" y="835"/>
                    </a:lnTo>
                    <a:lnTo>
                      <a:pt x="501" y="805"/>
                    </a:lnTo>
                    <a:lnTo>
                      <a:pt x="519" y="775"/>
                    </a:lnTo>
                    <a:lnTo>
                      <a:pt x="526" y="761"/>
                    </a:lnTo>
                    <a:lnTo>
                      <a:pt x="533" y="746"/>
                    </a:lnTo>
                    <a:lnTo>
                      <a:pt x="537" y="733"/>
                    </a:lnTo>
                    <a:lnTo>
                      <a:pt x="539" y="728"/>
                    </a:lnTo>
                    <a:lnTo>
                      <a:pt x="539" y="728"/>
                    </a:lnTo>
                    <a:lnTo>
                      <a:pt x="541" y="716"/>
                    </a:lnTo>
                    <a:lnTo>
                      <a:pt x="541" y="704"/>
                    </a:lnTo>
                    <a:lnTo>
                      <a:pt x="540" y="699"/>
                    </a:lnTo>
                    <a:lnTo>
                      <a:pt x="536" y="689"/>
                    </a:lnTo>
                    <a:lnTo>
                      <a:pt x="529" y="681"/>
                    </a:lnTo>
                    <a:lnTo>
                      <a:pt x="527" y="676"/>
                    </a:lnTo>
                    <a:lnTo>
                      <a:pt x="517" y="669"/>
                    </a:lnTo>
                    <a:lnTo>
                      <a:pt x="513" y="666"/>
                    </a:lnTo>
                    <a:lnTo>
                      <a:pt x="501" y="660"/>
                    </a:lnTo>
                    <a:lnTo>
                      <a:pt x="486" y="653"/>
                    </a:lnTo>
                    <a:lnTo>
                      <a:pt x="470" y="648"/>
                    </a:lnTo>
                    <a:lnTo>
                      <a:pt x="453" y="644"/>
                    </a:lnTo>
                    <a:lnTo>
                      <a:pt x="416" y="636"/>
                    </a:lnTo>
                    <a:lnTo>
                      <a:pt x="379" y="627"/>
                    </a:lnTo>
                    <a:lnTo>
                      <a:pt x="361" y="623"/>
                    </a:lnTo>
                    <a:lnTo>
                      <a:pt x="346" y="618"/>
                    </a:lnTo>
                    <a:lnTo>
                      <a:pt x="332" y="612"/>
                    </a:lnTo>
                    <a:lnTo>
                      <a:pt x="319" y="606"/>
                    </a:lnTo>
                    <a:lnTo>
                      <a:pt x="314" y="617"/>
                    </a:lnTo>
                    <a:lnTo>
                      <a:pt x="324" y="608"/>
                    </a:lnTo>
                    <a:lnTo>
                      <a:pt x="314" y="600"/>
                    </a:lnTo>
                    <a:lnTo>
                      <a:pt x="305" y="610"/>
                    </a:lnTo>
                    <a:lnTo>
                      <a:pt x="318" y="605"/>
                    </a:lnTo>
                    <a:lnTo>
                      <a:pt x="311" y="595"/>
                    </a:lnTo>
                    <a:lnTo>
                      <a:pt x="307" y="586"/>
                    </a:lnTo>
                    <a:lnTo>
                      <a:pt x="294" y="590"/>
                    </a:lnTo>
                    <a:lnTo>
                      <a:pt x="308" y="590"/>
                    </a:lnTo>
                    <a:lnTo>
                      <a:pt x="308" y="578"/>
                    </a:lnTo>
                    <a:lnTo>
                      <a:pt x="311" y="566"/>
                    </a:lnTo>
                    <a:lnTo>
                      <a:pt x="297" y="566"/>
                    </a:lnTo>
                    <a:lnTo>
                      <a:pt x="310" y="571"/>
                    </a:lnTo>
                    <a:lnTo>
                      <a:pt x="314" y="558"/>
                    </a:lnTo>
                    <a:lnTo>
                      <a:pt x="321" y="543"/>
                    </a:lnTo>
                    <a:lnTo>
                      <a:pt x="328" y="528"/>
                    </a:lnTo>
                    <a:lnTo>
                      <a:pt x="346" y="498"/>
                    </a:lnTo>
                    <a:lnTo>
                      <a:pt x="364" y="468"/>
                    </a:lnTo>
                    <a:lnTo>
                      <a:pt x="372" y="454"/>
                    </a:lnTo>
                    <a:lnTo>
                      <a:pt x="379" y="440"/>
                    </a:lnTo>
                    <a:lnTo>
                      <a:pt x="384" y="426"/>
                    </a:lnTo>
                    <a:lnTo>
                      <a:pt x="386" y="414"/>
                    </a:lnTo>
                    <a:lnTo>
                      <a:pt x="387" y="410"/>
                    </a:lnTo>
                    <a:lnTo>
                      <a:pt x="387" y="410"/>
                    </a:lnTo>
                    <a:lnTo>
                      <a:pt x="387" y="398"/>
                    </a:lnTo>
                    <a:lnTo>
                      <a:pt x="386" y="394"/>
                    </a:lnTo>
                    <a:lnTo>
                      <a:pt x="384" y="384"/>
                    </a:lnTo>
                    <a:lnTo>
                      <a:pt x="378" y="376"/>
                    </a:lnTo>
                    <a:lnTo>
                      <a:pt x="374" y="372"/>
                    </a:lnTo>
                    <a:lnTo>
                      <a:pt x="366" y="366"/>
                    </a:lnTo>
                    <a:lnTo>
                      <a:pt x="361" y="363"/>
                    </a:lnTo>
                    <a:lnTo>
                      <a:pt x="349" y="358"/>
                    </a:lnTo>
                    <a:lnTo>
                      <a:pt x="335" y="354"/>
                    </a:lnTo>
                    <a:lnTo>
                      <a:pt x="320" y="349"/>
                    </a:lnTo>
                    <a:lnTo>
                      <a:pt x="315" y="348"/>
                    </a:lnTo>
                    <a:lnTo>
                      <a:pt x="299" y="346"/>
                    </a:lnTo>
                    <a:lnTo>
                      <a:pt x="264" y="341"/>
                    </a:lnTo>
                    <a:lnTo>
                      <a:pt x="228" y="336"/>
                    </a:lnTo>
                    <a:lnTo>
                      <a:pt x="228" y="348"/>
                    </a:lnTo>
                    <a:lnTo>
                      <a:pt x="233" y="337"/>
                    </a:lnTo>
                    <a:lnTo>
                      <a:pt x="217" y="334"/>
                    </a:lnTo>
                    <a:lnTo>
                      <a:pt x="201" y="330"/>
                    </a:lnTo>
                    <a:lnTo>
                      <a:pt x="187" y="325"/>
                    </a:lnTo>
                    <a:lnTo>
                      <a:pt x="176" y="319"/>
                    </a:lnTo>
                    <a:lnTo>
                      <a:pt x="170" y="331"/>
                    </a:lnTo>
                    <a:lnTo>
                      <a:pt x="180" y="322"/>
                    </a:lnTo>
                    <a:lnTo>
                      <a:pt x="171" y="315"/>
                    </a:lnTo>
                    <a:lnTo>
                      <a:pt x="161" y="323"/>
                    </a:lnTo>
                    <a:lnTo>
                      <a:pt x="174" y="319"/>
                    </a:lnTo>
                    <a:lnTo>
                      <a:pt x="167" y="310"/>
                    </a:lnTo>
                    <a:lnTo>
                      <a:pt x="164" y="300"/>
                    </a:lnTo>
                    <a:lnTo>
                      <a:pt x="151" y="305"/>
                    </a:lnTo>
                    <a:lnTo>
                      <a:pt x="165" y="305"/>
                    </a:lnTo>
                    <a:lnTo>
                      <a:pt x="165" y="292"/>
                    </a:lnTo>
                    <a:lnTo>
                      <a:pt x="167" y="280"/>
                    </a:lnTo>
                    <a:lnTo>
                      <a:pt x="153" y="280"/>
                    </a:lnTo>
                    <a:lnTo>
                      <a:pt x="166" y="284"/>
                    </a:lnTo>
                    <a:lnTo>
                      <a:pt x="170" y="269"/>
                    </a:lnTo>
                    <a:lnTo>
                      <a:pt x="176" y="254"/>
                    </a:lnTo>
                    <a:lnTo>
                      <a:pt x="183" y="238"/>
                    </a:lnTo>
                    <a:lnTo>
                      <a:pt x="199" y="205"/>
                    </a:lnTo>
                    <a:lnTo>
                      <a:pt x="214" y="171"/>
                    </a:lnTo>
                    <a:lnTo>
                      <a:pt x="221" y="156"/>
                    </a:lnTo>
                    <a:lnTo>
                      <a:pt x="227" y="140"/>
                    </a:lnTo>
                    <a:lnTo>
                      <a:pt x="232" y="126"/>
                    </a:lnTo>
                    <a:lnTo>
                      <a:pt x="233" y="120"/>
                    </a:lnTo>
                    <a:lnTo>
                      <a:pt x="233" y="120"/>
                    </a:lnTo>
                    <a:lnTo>
                      <a:pt x="235" y="108"/>
                    </a:lnTo>
                    <a:lnTo>
                      <a:pt x="235" y="95"/>
                    </a:lnTo>
                    <a:lnTo>
                      <a:pt x="234" y="91"/>
                    </a:lnTo>
                    <a:lnTo>
                      <a:pt x="231" y="80"/>
                    </a:lnTo>
                    <a:lnTo>
                      <a:pt x="225" y="71"/>
                    </a:lnTo>
                    <a:lnTo>
                      <a:pt x="223" y="67"/>
                    </a:lnTo>
                    <a:lnTo>
                      <a:pt x="216" y="59"/>
                    </a:lnTo>
                    <a:lnTo>
                      <a:pt x="206" y="52"/>
                    </a:lnTo>
                    <a:lnTo>
                      <a:pt x="197" y="44"/>
                    </a:lnTo>
                    <a:lnTo>
                      <a:pt x="192" y="42"/>
                    </a:lnTo>
                    <a:lnTo>
                      <a:pt x="180" y="36"/>
                    </a:lnTo>
                    <a:lnTo>
                      <a:pt x="169" y="31"/>
                    </a:lnTo>
                    <a:lnTo>
                      <a:pt x="141" y="21"/>
                    </a:lnTo>
                    <a:lnTo>
                      <a:pt x="111" y="14"/>
                    </a:lnTo>
                    <a:lnTo>
                      <a:pt x="105" y="13"/>
                    </a:lnTo>
                    <a:lnTo>
                      <a:pt x="72" y="8"/>
                    </a:lnTo>
                    <a:lnTo>
                      <a:pt x="37" y="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Freeform 71"/>
              <p:cNvSpPr>
                <a:spLocks/>
              </p:cNvSpPr>
              <p:nvPr/>
            </p:nvSpPr>
            <p:spPr bwMode="auto">
              <a:xfrm>
                <a:off x="1392238" y="2879726"/>
                <a:ext cx="42863" cy="36513"/>
              </a:xfrm>
              <a:custGeom>
                <a:avLst/>
                <a:gdLst/>
                <a:ahLst/>
                <a:cxnLst>
                  <a:cxn ang="0">
                    <a:pos x="0" y="84"/>
                  </a:cxn>
                  <a:cxn ang="0">
                    <a:pos x="136" y="116"/>
                  </a:cxn>
                  <a:cxn ang="0">
                    <a:pos x="84" y="0"/>
                  </a:cxn>
                  <a:cxn ang="0">
                    <a:pos x="0" y="84"/>
                  </a:cxn>
                </a:cxnLst>
                <a:rect l="0" t="0" r="r" b="b"/>
                <a:pathLst>
                  <a:path w="136" h="116">
                    <a:moveTo>
                      <a:pt x="0" y="84"/>
                    </a:moveTo>
                    <a:lnTo>
                      <a:pt x="136" y="116"/>
                    </a:lnTo>
                    <a:lnTo>
                      <a:pt x="84" y="0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Freeform 72"/>
              <p:cNvSpPr>
                <a:spLocks/>
              </p:cNvSpPr>
              <p:nvPr/>
            </p:nvSpPr>
            <p:spPr bwMode="auto">
              <a:xfrm>
                <a:off x="1325563" y="2198688"/>
                <a:ext cx="93663" cy="3968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23"/>
                  </a:cxn>
                  <a:cxn ang="0">
                    <a:pos x="282" y="123"/>
                  </a:cxn>
                  <a:cxn ang="0">
                    <a:pos x="292" y="100"/>
                  </a:cxn>
                  <a:cxn ang="0">
                    <a:pos x="10" y="0"/>
                  </a:cxn>
                </a:cxnLst>
                <a:rect l="0" t="0" r="r" b="b"/>
                <a:pathLst>
                  <a:path w="292" h="123">
                    <a:moveTo>
                      <a:pt x="10" y="0"/>
                    </a:moveTo>
                    <a:lnTo>
                      <a:pt x="0" y="23"/>
                    </a:lnTo>
                    <a:lnTo>
                      <a:pt x="282" y="123"/>
                    </a:lnTo>
                    <a:lnTo>
                      <a:pt x="292" y="10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7" name="Group 85"/>
              <p:cNvGrpSpPr>
                <a:grpSpLocks/>
              </p:cNvGrpSpPr>
              <p:nvPr/>
            </p:nvGrpSpPr>
            <p:grpSpPr bwMode="auto">
              <a:xfrm>
                <a:off x="915992" y="1933576"/>
                <a:ext cx="519114" cy="412750"/>
                <a:chOff x="577" y="1218"/>
                <a:chExt cx="327" cy="260"/>
              </a:xfrm>
            </p:grpSpPr>
            <p:sp>
              <p:nvSpPr>
                <p:cNvPr id="200" name="Oval 73"/>
                <p:cNvSpPr>
                  <a:spLocks noChangeArrowheads="1"/>
                </p:cNvSpPr>
                <p:nvPr/>
              </p:nvSpPr>
              <p:spPr bwMode="auto">
                <a:xfrm>
                  <a:off x="656" y="1278"/>
                  <a:ext cx="169" cy="140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Rectangle 74"/>
                <p:cNvSpPr>
                  <a:spLocks noChangeArrowheads="1"/>
                </p:cNvSpPr>
                <p:nvPr/>
              </p:nvSpPr>
              <p:spPr bwMode="auto">
                <a:xfrm>
                  <a:off x="732" y="1428"/>
                  <a:ext cx="6" cy="50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Rectangle 75"/>
                <p:cNvSpPr>
                  <a:spLocks noChangeArrowheads="1"/>
                </p:cNvSpPr>
                <p:nvPr/>
              </p:nvSpPr>
              <p:spPr bwMode="auto">
                <a:xfrm>
                  <a:off x="732" y="1218"/>
                  <a:ext cx="6" cy="50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Rectangle 76"/>
                <p:cNvSpPr>
                  <a:spLocks noChangeArrowheads="1"/>
                </p:cNvSpPr>
                <p:nvPr/>
              </p:nvSpPr>
              <p:spPr bwMode="auto">
                <a:xfrm>
                  <a:off x="836" y="1335"/>
                  <a:ext cx="68" cy="5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" name="Rectangle 77"/>
                <p:cNvSpPr>
                  <a:spLocks noChangeArrowheads="1"/>
                </p:cNvSpPr>
                <p:nvPr/>
              </p:nvSpPr>
              <p:spPr bwMode="auto">
                <a:xfrm>
                  <a:off x="577" y="1335"/>
                  <a:ext cx="68" cy="5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78"/>
                <p:cNvSpPr>
                  <a:spLocks/>
                </p:cNvSpPr>
                <p:nvPr/>
              </p:nvSpPr>
              <p:spPr bwMode="auto">
                <a:xfrm>
                  <a:off x="789" y="1416"/>
                  <a:ext cx="38" cy="43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14"/>
                    </a:cxn>
                    <a:cxn ang="0">
                      <a:pos x="170" y="214"/>
                    </a:cxn>
                    <a:cxn ang="0">
                      <a:pos x="192" y="20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92" h="214">
                      <a:moveTo>
                        <a:pt x="23" y="0"/>
                      </a:moveTo>
                      <a:lnTo>
                        <a:pt x="0" y="14"/>
                      </a:lnTo>
                      <a:lnTo>
                        <a:pt x="170" y="214"/>
                      </a:lnTo>
                      <a:lnTo>
                        <a:pt x="192" y="20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79"/>
                <p:cNvSpPr>
                  <a:spLocks/>
                </p:cNvSpPr>
                <p:nvPr/>
              </p:nvSpPr>
              <p:spPr bwMode="auto">
                <a:xfrm>
                  <a:off x="587" y="1376"/>
                  <a:ext cx="59" cy="34"/>
                </a:xfrm>
                <a:custGeom>
                  <a:avLst/>
                  <a:gdLst/>
                  <a:ahLst/>
                  <a:cxnLst>
                    <a:cxn ang="0">
                      <a:pos x="0" y="150"/>
                    </a:cxn>
                    <a:cxn ang="0">
                      <a:pos x="14" y="171"/>
                    </a:cxn>
                    <a:cxn ang="0">
                      <a:pos x="296" y="21"/>
                    </a:cxn>
                    <a:cxn ang="0">
                      <a:pos x="282" y="0"/>
                    </a:cxn>
                    <a:cxn ang="0">
                      <a:pos x="0" y="150"/>
                    </a:cxn>
                  </a:cxnLst>
                  <a:rect l="0" t="0" r="r" b="b"/>
                  <a:pathLst>
                    <a:path w="296" h="171">
                      <a:moveTo>
                        <a:pt x="0" y="150"/>
                      </a:moveTo>
                      <a:lnTo>
                        <a:pt x="14" y="171"/>
                      </a:lnTo>
                      <a:lnTo>
                        <a:pt x="296" y="21"/>
                      </a:lnTo>
                      <a:lnTo>
                        <a:pt x="282" y="0"/>
                      </a:lnTo>
                      <a:lnTo>
                        <a:pt x="0" y="150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80"/>
                <p:cNvSpPr>
                  <a:spLocks/>
                </p:cNvSpPr>
                <p:nvPr/>
              </p:nvSpPr>
              <p:spPr bwMode="auto">
                <a:xfrm>
                  <a:off x="642" y="1406"/>
                  <a:ext cx="39" cy="43"/>
                </a:xfrm>
                <a:custGeom>
                  <a:avLst/>
                  <a:gdLst/>
                  <a:ahLst/>
                  <a:cxnLst>
                    <a:cxn ang="0">
                      <a:pos x="0" y="200"/>
                    </a:cxn>
                    <a:cxn ang="0">
                      <a:pos x="22" y="214"/>
                    </a:cxn>
                    <a:cxn ang="0">
                      <a:pos x="192" y="14"/>
                    </a:cxn>
                    <a:cxn ang="0">
                      <a:pos x="169" y="0"/>
                    </a:cxn>
                    <a:cxn ang="0">
                      <a:pos x="0" y="200"/>
                    </a:cxn>
                  </a:cxnLst>
                  <a:rect l="0" t="0" r="r" b="b"/>
                  <a:pathLst>
                    <a:path w="192" h="214">
                      <a:moveTo>
                        <a:pt x="0" y="200"/>
                      </a:moveTo>
                      <a:lnTo>
                        <a:pt x="22" y="214"/>
                      </a:lnTo>
                      <a:lnTo>
                        <a:pt x="192" y="14"/>
                      </a:lnTo>
                      <a:lnTo>
                        <a:pt x="169" y="0"/>
                      </a:lnTo>
                      <a:lnTo>
                        <a:pt x="0" y="200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8" name="Freeform 81"/>
                <p:cNvSpPr>
                  <a:spLocks/>
                </p:cNvSpPr>
                <p:nvPr/>
              </p:nvSpPr>
              <p:spPr bwMode="auto">
                <a:xfrm>
                  <a:off x="642" y="1236"/>
                  <a:ext cx="39" cy="43"/>
                </a:xfrm>
                <a:custGeom>
                  <a:avLst/>
                  <a:gdLst/>
                  <a:ahLst/>
                  <a:cxnLst>
                    <a:cxn ang="0">
                      <a:pos x="22" y="0"/>
                    </a:cxn>
                    <a:cxn ang="0">
                      <a:pos x="0" y="15"/>
                    </a:cxn>
                    <a:cxn ang="0">
                      <a:pos x="169" y="215"/>
                    </a:cxn>
                    <a:cxn ang="0">
                      <a:pos x="192" y="200"/>
                    </a:cxn>
                    <a:cxn ang="0">
                      <a:pos x="22" y="0"/>
                    </a:cxn>
                  </a:cxnLst>
                  <a:rect l="0" t="0" r="r" b="b"/>
                  <a:pathLst>
                    <a:path w="192" h="215">
                      <a:moveTo>
                        <a:pt x="22" y="0"/>
                      </a:moveTo>
                      <a:lnTo>
                        <a:pt x="0" y="15"/>
                      </a:lnTo>
                      <a:lnTo>
                        <a:pt x="169" y="215"/>
                      </a:lnTo>
                      <a:lnTo>
                        <a:pt x="192" y="20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2"/>
                <p:cNvSpPr>
                  <a:spLocks/>
                </p:cNvSpPr>
                <p:nvPr/>
              </p:nvSpPr>
              <p:spPr bwMode="auto">
                <a:xfrm>
                  <a:off x="587" y="1276"/>
                  <a:ext cx="59" cy="34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0" y="21"/>
                    </a:cxn>
                    <a:cxn ang="0">
                      <a:pos x="282" y="171"/>
                    </a:cxn>
                    <a:cxn ang="0">
                      <a:pos x="296" y="150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296" h="171">
                      <a:moveTo>
                        <a:pt x="14" y="0"/>
                      </a:moveTo>
                      <a:lnTo>
                        <a:pt x="0" y="21"/>
                      </a:lnTo>
                      <a:lnTo>
                        <a:pt x="282" y="171"/>
                      </a:lnTo>
                      <a:lnTo>
                        <a:pt x="296" y="15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3"/>
                <p:cNvSpPr>
                  <a:spLocks/>
                </p:cNvSpPr>
                <p:nvPr/>
              </p:nvSpPr>
              <p:spPr bwMode="auto">
                <a:xfrm>
                  <a:off x="789" y="1227"/>
                  <a:ext cx="27" cy="52"/>
                </a:xfrm>
                <a:custGeom>
                  <a:avLst/>
                  <a:gdLst/>
                  <a:ahLst/>
                  <a:cxnLst>
                    <a:cxn ang="0">
                      <a:pos x="0" y="250"/>
                    </a:cxn>
                    <a:cxn ang="0">
                      <a:pos x="26" y="260"/>
                    </a:cxn>
                    <a:cxn ang="0">
                      <a:pos x="139" y="10"/>
                    </a:cxn>
                    <a:cxn ang="0">
                      <a:pos x="113" y="0"/>
                    </a:cxn>
                    <a:cxn ang="0">
                      <a:pos x="0" y="250"/>
                    </a:cxn>
                  </a:cxnLst>
                  <a:rect l="0" t="0" r="r" b="b"/>
                  <a:pathLst>
                    <a:path w="139" h="260">
                      <a:moveTo>
                        <a:pt x="0" y="250"/>
                      </a:moveTo>
                      <a:lnTo>
                        <a:pt x="26" y="260"/>
                      </a:lnTo>
                      <a:lnTo>
                        <a:pt x="139" y="10"/>
                      </a:lnTo>
                      <a:lnTo>
                        <a:pt x="113" y="0"/>
                      </a:lnTo>
                      <a:lnTo>
                        <a:pt x="0" y="250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4"/>
                <p:cNvSpPr>
                  <a:spLocks/>
                </p:cNvSpPr>
                <p:nvPr/>
              </p:nvSpPr>
              <p:spPr bwMode="auto">
                <a:xfrm>
                  <a:off x="824" y="1266"/>
                  <a:ext cx="59" cy="34"/>
                </a:xfrm>
                <a:custGeom>
                  <a:avLst/>
                  <a:gdLst/>
                  <a:ahLst/>
                  <a:cxnLst>
                    <a:cxn ang="0">
                      <a:pos x="0" y="150"/>
                    </a:cxn>
                    <a:cxn ang="0">
                      <a:pos x="14" y="171"/>
                    </a:cxn>
                    <a:cxn ang="0">
                      <a:pos x="296" y="21"/>
                    </a:cxn>
                    <a:cxn ang="0">
                      <a:pos x="282" y="0"/>
                    </a:cxn>
                    <a:cxn ang="0">
                      <a:pos x="0" y="150"/>
                    </a:cxn>
                  </a:cxnLst>
                  <a:rect l="0" t="0" r="r" b="b"/>
                  <a:pathLst>
                    <a:path w="296" h="171">
                      <a:moveTo>
                        <a:pt x="0" y="150"/>
                      </a:moveTo>
                      <a:lnTo>
                        <a:pt x="14" y="171"/>
                      </a:lnTo>
                      <a:lnTo>
                        <a:pt x="296" y="21"/>
                      </a:lnTo>
                      <a:lnTo>
                        <a:pt x="282" y="0"/>
                      </a:lnTo>
                      <a:lnTo>
                        <a:pt x="0" y="150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74" name="Freeform 86"/>
              <p:cNvSpPr>
                <a:spLocks/>
              </p:cNvSpPr>
              <p:nvPr/>
            </p:nvSpPr>
            <p:spPr bwMode="auto">
              <a:xfrm>
                <a:off x="1325563" y="2198688"/>
                <a:ext cx="93663" cy="3968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23"/>
                  </a:cxn>
                  <a:cxn ang="0">
                    <a:pos x="282" y="123"/>
                  </a:cxn>
                  <a:cxn ang="0">
                    <a:pos x="292" y="100"/>
                  </a:cxn>
                  <a:cxn ang="0">
                    <a:pos x="10" y="0"/>
                  </a:cxn>
                </a:cxnLst>
                <a:rect l="0" t="0" r="r" b="b"/>
                <a:pathLst>
                  <a:path w="292" h="123">
                    <a:moveTo>
                      <a:pt x="10" y="0"/>
                    </a:moveTo>
                    <a:lnTo>
                      <a:pt x="0" y="23"/>
                    </a:lnTo>
                    <a:lnTo>
                      <a:pt x="282" y="123"/>
                    </a:lnTo>
                    <a:lnTo>
                      <a:pt x="292" y="10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8" name="Group 111"/>
              <p:cNvGrpSpPr>
                <a:grpSpLocks/>
              </p:cNvGrpSpPr>
              <p:nvPr/>
            </p:nvGrpSpPr>
            <p:grpSpPr bwMode="auto">
              <a:xfrm>
                <a:off x="915992" y="1933576"/>
                <a:ext cx="519114" cy="412750"/>
                <a:chOff x="577" y="1218"/>
                <a:chExt cx="327" cy="260"/>
              </a:xfrm>
            </p:grpSpPr>
            <p:sp>
              <p:nvSpPr>
                <p:cNvPr id="176" name="Oval 87"/>
                <p:cNvSpPr>
                  <a:spLocks noChangeArrowheads="1"/>
                </p:cNvSpPr>
                <p:nvPr/>
              </p:nvSpPr>
              <p:spPr bwMode="auto">
                <a:xfrm>
                  <a:off x="656" y="1278"/>
                  <a:ext cx="169" cy="140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Rectangle 88"/>
                <p:cNvSpPr>
                  <a:spLocks noChangeArrowheads="1"/>
                </p:cNvSpPr>
                <p:nvPr/>
              </p:nvSpPr>
              <p:spPr bwMode="auto">
                <a:xfrm>
                  <a:off x="732" y="1428"/>
                  <a:ext cx="6" cy="50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Rectangle 89"/>
                <p:cNvSpPr>
                  <a:spLocks noChangeArrowheads="1"/>
                </p:cNvSpPr>
                <p:nvPr/>
              </p:nvSpPr>
              <p:spPr bwMode="auto">
                <a:xfrm>
                  <a:off x="732" y="1218"/>
                  <a:ext cx="6" cy="50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9" name="Rectangle 90"/>
                <p:cNvSpPr>
                  <a:spLocks noChangeArrowheads="1"/>
                </p:cNvSpPr>
                <p:nvPr/>
              </p:nvSpPr>
              <p:spPr bwMode="auto">
                <a:xfrm>
                  <a:off x="836" y="1335"/>
                  <a:ext cx="68" cy="5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0" name="Rectangle 91"/>
                <p:cNvSpPr>
                  <a:spLocks noChangeArrowheads="1"/>
                </p:cNvSpPr>
                <p:nvPr/>
              </p:nvSpPr>
              <p:spPr bwMode="auto">
                <a:xfrm>
                  <a:off x="577" y="1335"/>
                  <a:ext cx="68" cy="5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1" name="Freeform 92"/>
                <p:cNvSpPr>
                  <a:spLocks/>
                </p:cNvSpPr>
                <p:nvPr/>
              </p:nvSpPr>
              <p:spPr bwMode="auto">
                <a:xfrm>
                  <a:off x="789" y="1416"/>
                  <a:ext cx="38" cy="43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14"/>
                    </a:cxn>
                    <a:cxn ang="0">
                      <a:pos x="170" y="214"/>
                    </a:cxn>
                    <a:cxn ang="0">
                      <a:pos x="192" y="20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92" h="214">
                      <a:moveTo>
                        <a:pt x="23" y="0"/>
                      </a:moveTo>
                      <a:lnTo>
                        <a:pt x="0" y="14"/>
                      </a:lnTo>
                      <a:lnTo>
                        <a:pt x="170" y="214"/>
                      </a:lnTo>
                      <a:lnTo>
                        <a:pt x="192" y="20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2" name="Freeform 93"/>
                <p:cNvSpPr>
                  <a:spLocks/>
                </p:cNvSpPr>
                <p:nvPr/>
              </p:nvSpPr>
              <p:spPr bwMode="auto">
                <a:xfrm>
                  <a:off x="587" y="1376"/>
                  <a:ext cx="59" cy="34"/>
                </a:xfrm>
                <a:custGeom>
                  <a:avLst/>
                  <a:gdLst/>
                  <a:ahLst/>
                  <a:cxnLst>
                    <a:cxn ang="0">
                      <a:pos x="0" y="150"/>
                    </a:cxn>
                    <a:cxn ang="0">
                      <a:pos x="14" y="171"/>
                    </a:cxn>
                    <a:cxn ang="0">
                      <a:pos x="296" y="21"/>
                    </a:cxn>
                    <a:cxn ang="0">
                      <a:pos x="282" y="0"/>
                    </a:cxn>
                    <a:cxn ang="0">
                      <a:pos x="0" y="150"/>
                    </a:cxn>
                  </a:cxnLst>
                  <a:rect l="0" t="0" r="r" b="b"/>
                  <a:pathLst>
                    <a:path w="296" h="171">
                      <a:moveTo>
                        <a:pt x="0" y="150"/>
                      </a:moveTo>
                      <a:lnTo>
                        <a:pt x="14" y="171"/>
                      </a:lnTo>
                      <a:lnTo>
                        <a:pt x="296" y="21"/>
                      </a:lnTo>
                      <a:lnTo>
                        <a:pt x="282" y="0"/>
                      </a:lnTo>
                      <a:lnTo>
                        <a:pt x="0" y="150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3" name="Freeform 94"/>
                <p:cNvSpPr>
                  <a:spLocks/>
                </p:cNvSpPr>
                <p:nvPr/>
              </p:nvSpPr>
              <p:spPr bwMode="auto">
                <a:xfrm>
                  <a:off x="642" y="1406"/>
                  <a:ext cx="39" cy="43"/>
                </a:xfrm>
                <a:custGeom>
                  <a:avLst/>
                  <a:gdLst/>
                  <a:ahLst/>
                  <a:cxnLst>
                    <a:cxn ang="0">
                      <a:pos x="0" y="200"/>
                    </a:cxn>
                    <a:cxn ang="0">
                      <a:pos x="22" y="214"/>
                    </a:cxn>
                    <a:cxn ang="0">
                      <a:pos x="192" y="14"/>
                    </a:cxn>
                    <a:cxn ang="0">
                      <a:pos x="169" y="0"/>
                    </a:cxn>
                    <a:cxn ang="0">
                      <a:pos x="0" y="200"/>
                    </a:cxn>
                  </a:cxnLst>
                  <a:rect l="0" t="0" r="r" b="b"/>
                  <a:pathLst>
                    <a:path w="192" h="214">
                      <a:moveTo>
                        <a:pt x="0" y="200"/>
                      </a:moveTo>
                      <a:lnTo>
                        <a:pt x="22" y="214"/>
                      </a:lnTo>
                      <a:lnTo>
                        <a:pt x="192" y="14"/>
                      </a:lnTo>
                      <a:lnTo>
                        <a:pt x="169" y="0"/>
                      </a:lnTo>
                      <a:lnTo>
                        <a:pt x="0" y="200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4" name="Freeform 95"/>
                <p:cNvSpPr>
                  <a:spLocks/>
                </p:cNvSpPr>
                <p:nvPr/>
              </p:nvSpPr>
              <p:spPr bwMode="auto">
                <a:xfrm>
                  <a:off x="642" y="1236"/>
                  <a:ext cx="39" cy="43"/>
                </a:xfrm>
                <a:custGeom>
                  <a:avLst/>
                  <a:gdLst/>
                  <a:ahLst/>
                  <a:cxnLst>
                    <a:cxn ang="0">
                      <a:pos x="22" y="0"/>
                    </a:cxn>
                    <a:cxn ang="0">
                      <a:pos x="0" y="15"/>
                    </a:cxn>
                    <a:cxn ang="0">
                      <a:pos x="169" y="215"/>
                    </a:cxn>
                    <a:cxn ang="0">
                      <a:pos x="192" y="200"/>
                    </a:cxn>
                    <a:cxn ang="0">
                      <a:pos x="22" y="0"/>
                    </a:cxn>
                  </a:cxnLst>
                  <a:rect l="0" t="0" r="r" b="b"/>
                  <a:pathLst>
                    <a:path w="192" h="215">
                      <a:moveTo>
                        <a:pt x="22" y="0"/>
                      </a:moveTo>
                      <a:lnTo>
                        <a:pt x="0" y="15"/>
                      </a:lnTo>
                      <a:lnTo>
                        <a:pt x="169" y="215"/>
                      </a:lnTo>
                      <a:lnTo>
                        <a:pt x="192" y="20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5" name="Freeform 96"/>
                <p:cNvSpPr>
                  <a:spLocks/>
                </p:cNvSpPr>
                <p:nvPr/>
              </p:nvSpPr>
              <p:spPr bwMode="auto">
                <a:xfrm>
                  <a:off x="587" y="1276"/>
                  <a:ext cx="59" cy="34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0" y="21"/>
                    </a:cxn>
                    <a:cxn ang="0">
                      <a:pos x="282" y="171"/>
                    </a:cxn>
                    <a:cxn ang="0">
                      <a:pos x="296" y="150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296" h="171">
                      <a:moveTo>
                        <a:pt x="14" y="0"/>
                      </a:moveTo>
                      <a:lnTo>
                        <a:pt x="0" y="21"/>
                      </a:lnTo>
                      <a:lnTo>
                        <a:pt x="282" y="171"/>
                      </a:lnTo>
                      <a:lnTo>
                        <a:pt x="296" y="15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6" name="Freeform 97"/>
                <p:cNvSpPr>
                  <a:spLocks/>
                </p:cNvSpPr>
                <p:nvPr/>
              </p:nvSpPr>
              <p:spPr bwMode="auto">
                <a:xfrm>
                  <a:off x="789" y="1227"/>
                  <a:ext cx="27" cy="52"/>
                </a:xfrm>
                <a:custGeom>
                  <a:avLst/>
                  <a:gdLst/>
                  <a:ahLst/>
                  <a:cxnLst>
                    <a:cxn ang="0">
                      <a:pos x="0" y="250"/>
                    </a:cxn>
                    <a:cxn ang="0">
                      <a:pos x="26" y="260"/>
                    </a:cxn>
                    <a:cxn ang="0">
                      <a:pos x="139" y="10"/>
                    </a:cxn>
                    <a:cxn ang="0">
                      <a:pos x="113" y="0"/>
                    </a:cxn>
                    <a:cxn ang="0">
                      <a:pos x="0" y="250"/>
                    </a:cxn>
                  </a:cxnLst>
                  <a:rect l="0" t="0" r="r" b="b"/>
                  <a:pathLst>
                    <a:path w="139" h="260">
                      <a:moveTo>
                        <a:pt x="0" y="250"/>
                      </a:moveTo>
                      <a:lnTo>
                        <a:pt x="26" y="260"/>
                      </a:lnTo>
                      <a:lnTo>
                        <a:pt x="139" y="10"/>
                      </a:lnTo>
                      <a:lnTo>
                        <a:pt x="113" y="0"/>
                      </a:lnTo>
                      <a:lnTo>
                        <a:pt x="0" y="250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7" name="Freeform 98"/>
                <p:cNvSpPr>
                  <a:spLocks/>
                </p:cNvSpPr>
                <p:nvPr/>
              </p:nvSpPr>
              <p:spPr bwMode="auto">
                <a:xfrm>
                  <a:off x="824" y="1266"/>
                  <a:ext cx="59" cy="34"/>
                </a:xfrm>
                <a:custGeom>
                  <a:avLst/>
                  <a:gdLst/>
                  <a:ahLst/>
                  <a:cxnLst>
                    <a:cxn ang="0">
                      <a:pos x="0" y="150"/>
                    </a:cxn>
                    <a:cxn ang="0">
                      <a:pos x="14" y="171"/>
                    </a:cxn>
                    <a:cxn ang="0">
                      <a:pos x="296" y="21"/>
                    </a:cxn>
                    <a:cxn ang="0">
                      <a:pos x="282" y="0"/>
                    </a:cxn>
                    <a:cxn ang="0">
                      <a:pos x="0" y="150"/>
                    </a:cxn>
                  </a:cxnLst>
                  <a:rect l="0" t="0" r="r" b="b"/>
                  <a:pathLst>
                    <a:path w="296" h="171">
                      <a:moveTo>
                        <a:pt x="0" y="150"/>
                      </a:moveTo>
                      <a:lnTo>
                        <a:pt x="14" y="171"/>
                      </a:lnTo>
                      <a:lnTo>
                        <a:pt x="296" y="21"/>
                      </a:lnTo>
                      <a:lnTo>
                        <a:pt x="282" y="0"/>
                      </a:lnTo>
                      <a:lnTo>
                        <a:pt x="0" y="150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8" name="Oval 99"/>
                <p:cNvSpPr>
                  <a:spLocks noChangeArrowheads="1"/>
                </p:cNvSpPr>
                <p:nvPr/>
              </p:nvSpPr>
              <p:spPr bwMode="auto">
                <a:xfrm>
                  <a:off x="656" y="1278"/>
                  <a:ext cx="169" cy="140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Rectangle 100"/>
                <p:cNvSpPr>
                  <a:spLocks noChangeArrowheads="1"/>
                </p:cNvSpPr>
                <p:nvPr/>
              </p:nvSpPr>
              <p:spPr bwMode="auto">
                <a:xfrm>
                  <a:off x="732" y="1428"/>
                  <a:ext cx="6" cy="50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Rectangle 101"/>
                <p:cNvSpPr>
                  <a:spLocks noChangeArrowheads="1"/>
                </p:cNvSpPr>
                <p:nvPr/>
              </p:nvSpPr>
              <p:spPr bwMode="auto">
                <a:xfrm>
                  <a:off x="732" y="1218"/>
                  <a:ext cx="6" cy="50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Rectangle 102"/>
                <p:cNvSpPr>
                  <a:spLocks noChangeArrowheads="1"/>
                </p:cNvSpPr>
                <p:nvPr/>
              </p:nvSpPr>
              <p:spPr bwMode="auto">
                <a:xfrm>
                  <a:off x="836" y="1335"/>
                  <a:ext cx="68" cy="5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2" name="Rectangle 103"/>
                <p:cNvSpPr>
                  <a:spLocks noChangeArrowheads="1"/>
                </p:cNvSpPr>
                <p:nvPr/>
              </p:nvSpPr>
              <p:spPr bwMode="auto">
                <a:xfrm>
                  <a:off x="577" y="1335"/>
                  <a:ext cx="68" cy="5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104"/>
                <p:cNvSpPr>
                  <a:spLocks/>
                </p:cNvSpPr>
                <p:nvPr/>
              </p:nvSpPr>
              <p:spPr bwMode="auto">
                <a:xfrm>
                  <a:off x="789" y="1416"/>
                  <a:ext cx="38" cy="43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14"/>
                    </a:cxn>
                    <a:cxn ang="0">
                      <a:pos x="170" y="214"/>
                    </a:cxn>
                    <a:cxn ang="0">
                      <a:pos x="192" y="20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92" h="214">
                      <a:moveTo>
                        <a:pt x="23" y="0"/>
                      </a:moveTo>
                      <a:lnTo>
                        <a:pt x="0" y="14"/>
                      </a:lnTo>
                      <a:lnTo>
                        <a:pt x="170" y="214"/>
                      </a:lnTo>
                      <a:lnTo>
                        <a:pt x="192" y="20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105"/>
                <p:cNvSpPr>
                  <a:spLocks/>
                </p:cNvSpPr>
                <p:nvPr/>
              </p:nvSpPr>
              <p:spPr bwMode="auto">
                <a:xfrm>
                  <a:off x="587" y="1376"/>
                  <a:ext cx="59" cy="34"/>
                </a:xfrm>
                <a:custGeom>
                  <a:avLst/>
                  <a:gdLst/>
                  <a:ahLst/>
                  <a:cxnLst>
                    <a:cxn ang="0">
                      <a:pos x="0" y="150"/>
                    </a:cxn>
                    <a:cxn ang="0">
                      <a:pos x="14" y="171"/>
                    </a:cxn>
                    <a:cxn ang="0">
                      <a:pos x="296" y="21"/>
                    </a:cxn>
                    <a:cxn ang="0">
                      <a:pos x="282" y="0"/>
                    </a:cxn>
                    <a:cxn ang="0">
                      <a:pos x="0" y="150"/>
                    </a:cxn>
                  </a:cxnLst>
                  <a:rect l="0" t="0" r="r" b="b"/>
                  <a:pathLst>
                    <a:path w="296" h="171">
                      <a:moveTo>
                        <a:pt x="0" y="150"/>
                      </a:moveTo>
                      <a:lnTo>
                        <a:pt x="14" y="171"/>
                      </a:lnTo>
                      <a:lnTo>
                        <a:pt x="296" y="21"/>
                      </a:lnTo>
                      <a:lnTo>
                        <a:pt x="282" y="0"/>
                      </a:lnTo>
                      <a:lnTo>
                        <a:pt x="0" y="150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106"/>
                <p:cNvSpPr>
                  <a:spLocks/>
                </p:cNvSpPr>
                <p:nvPr/>
              </p:nvSpPr>
              <p:spPr bwMode="auto">
                <a:xfrm>
                  <a:off x="642" y="1406"/>
                  <a:ext cx="39" cy="43"/>
                </a:xfrm>
                <a:custGeom>
                  <a:avLst/>
                  <a:gdLst/>
                  <a:ahLst/>
                  <a:cxnLst>
                    <a:cxn ang="0">
                      <a:pos x="0" y="200"/>
                    </a:cxn>
                    <a:cxn ang="0">
                      <a:pos x="22" y="214"/>
                    </a:cxn>
                    <a:cxn ang="0">
                      <a:pos x="192" y="14"/>
                    </a:cxn>
                    <a:cxn ang="0">
                      <a:pos x="169" y="0"/>
                    </a:cxn>
                    <a:cxn ang="0">
                      <a:pos x="0" y="200"/>
                    </a:cxn>
                  </a:cxnLst>
                  <a:rect l="0" t="0" r="r" b="b"/>
                  <a:pathLst>
                    <a:path w="192" h="214">
                      <a:moveTo>
                        <a:pt x="0" y="200"/>
                      </a:moveTo>
                      <a:lnTo>
                        <a:pt x="22" y="214"/>
                      </a:lnTo>
                      <a:lnTo>
                        <a:pt x="192" y="14"/>
                      </a:lnTo>
                      <a:lnTo>
                        <a:pt x="169" y="0"/>
                      </a:lnTo>
                      <a:lnTo>
                        <a:pt x="0" y="200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6" name="Freeform 107"/>
                <p:cNvSpPr>
                  <a:spLocks/>
                </p:cNvSpPr>
                <p:nvPr/>
              </p:nvSpPr>
              <p:spPr bwMode="auto">
                <a:xfrm>
                  <a:off x="642" y="1236"/>
                  <a:ext cx="39" cy="43"/>
                </a:xfrm>
                <a:custGeom>
                  <a:avLst/>
                  <a:gdLst/>
                  <a:ahLst/>
                  <a:cxnLst>
                    <a:cxn ang="0">
                      <a:pos x="22" y="0"/>
                    </a:cxn>
                    <a:cxn ang="0">
                      <a:pos x="0" y="15"/>
                    </a:cxn>
                    <a:cxn ang="0">
                      <a:pos x="169" y="215"/>
                    </a:cxn>
                    <a:cxn ang="0">
                      <a:pos x="192" y="200"/>
                    </a:cxn>
                    <a:cxn ang="0">
                      <a:pos x="22" y="0"/>
                    </a:cxn>
                  </a:cxnLst>
                  <a:rect l="0" t="0" r="r" b="b"/>
                  <a:pathLst>
                    <a:path w="192" h="215">
                      <a:moveTo>
                        <a:pt x="22" y="0"/>
                      </a:moveTo>
                      <a:lnTo>
                        <a:pt x="0" y="15"/>
                      </a:lnTo>
                      <a:lnTo>
                        <a:pt x="169" y="215"/>
                      </a:lnTo>
                      <a:lnTo>
                        <a:pt x="192" y="20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108"/>
                <p:cNvSpPr>
                  <a:spLocks/>
                </p:cNvSpPr>
                <p:nvPr/>
              </p:nvSpPr>
              <p:spPr bwMode="auto">
                <a:xfrm>
                  <a:off x="587" y="1276"/>
                  <a:ext cx="59" cy="34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0" y="21"/>
                    </a:cxn>
                    <a:cxn ang="0">
                      <a:pos x="282" y="171"/>
                    </a:cxn>
                    <a:cxn ang="0">
                      <a:pos x="296" y="150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296" h="171">
                      <a:moveTo>
                        <a:pt x="14" y="0"/>
                      </a:moveTo>
                      <a:lnTo>
                        <a:pt x="0" y="21"/>
                      </a:lnTo>
                      <a:lnTo>
                        <a:pt x="282" y="171"/>
                      </a:lnTo>
                      <a:lnTo>
                        <a:pt x="296" y="15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109"/>
                <p:cNvSpPr>
                  <a:spLocks/>
                </p:cNvSpPr>
                <p:nvPr/>
              </p:nvSpPr>
              <p:spPr bwMode="auto">
                <a:xfrm>
                  <a:off x="789" y="1227"/>
                  <a:ext cx="27" cy="52"/>
                </a:xfrm>
                <a:custGeom>
                  <a:avLst/>
                  <a:gdLst/>
                  <a:ahLst/>
                  <a:cxnLst>
                    <a:cxn ang="0">
                      <a:pos x="0" y="250"/>
                    </a:cxn>
                    <a:cxn ang="0">
                      <a:pos x="26" y="260"/>
                    </a:cxn>
                    <a:cxn ang="0">
                      <a:pos x="139" y="10"/>
                    </a:cxn>
                    <a:cxn ang="0">
                      <a:pos x="113" y="0"/>
                    </a:cxn>
                    <a:cxn ang="0">
                      <a:pos x="0" y="250"/>
                    </a:cxn>
                  </a:cxnLst>
                  <a:rect l="0" t="0" r="r" b="b"/>
                  <a:pathLst>
                    <a:path w="139" h="260">
                      <a:moveTo>
                        <a:pt x="0" y="250"/>
                      </a:moveTo>
                      <a:lnTo>
                        <a:pt x="26" y="260"/>
                      </a:lnTo>
                      <a:lnTo>
                        <a:pt x="139" y="10"/>
                      </a:lnTo>
                      <a:lnTo>
                        <a:pt x="113" y="0"/>
                      </a:lnTo>
                      <a:lnTo>
                        <a:pt x="0" y="250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110"/>
                <p:cNvSpPr>
                  <a:spLocks/>
                </p:cNvSpPr>
                <p:nvPr/>
              </p:nvSpPr>
              <p:spPr bwMode="auto">
                <a:xfrm>
                  <a:off x="824" y="1266"/>
                  <a:ext cx="59" cy="34"/>
                </a:xfrm>
                <a:custGeom>
                  <a:avLst/>
                  <a:gdLst/>
                  <a:ahLst/>
                  <a:cxnLst>
                    <a:cxn ang="0">
                      <a:pos x="0" y="150"/>
                    </a:cxn>
                    <a:cxn ang="0">
                      <a:pos x="14" y="171"/>
                    </a:cxn>
                    <a:cxn ang="0">
                      <a:pos x="296" y="21"/>
                    </a:cxn>
                    <a:cxn ang="0">
                      <a:pos x="282" y="0"/>
                    </a:cxn>
                    <a:cxn ang="0">
                      <a:pos x="0" y="150"/>
                    </a:cxn>
                  </a:cxnLst>
                  <a:rect l="0" t="0" r="r" b="b"/>
                  <a:pathLst>
                    <a:path w="296" h="171">
                      <a:moveTo>
                        <a:pt x="0" y="150"/>
                      </a:moveTo>
                      <a:lnTo>
                        <a:pt x="14" y="171"/>
                      </a:lnTo>
                      <a:lnTo>
                        <a:pt x="296" y="21"/>
                      </a:lnTo>
                      <a:lnTo>
                        <a:pt x="282" y="0"/>
                      </a:lnTo>
                      <a:lnTo>
                        <a:pt x="0" y="150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18" name="TextBox 217"/>
            <p:cNvSpPr txBox="1"/>
            <p:nvPr/>
          </p:nvSpPr>
          <p:spPr>
            <a:xfrm>
              <a:off x="357158" y="3214686"/>
              <a:ext cx="2579552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b="1" dirty="0" err="1" smtClean="0"/>
                <a:t>Photocatalytic</a:t>
              </a:r>
              <a:r>
                <a:rPr lang="en-US" sz="1050" b="1" dirty="0" smtClean="0"/>
                <a:t> Self Cleaning &amp; </a:t>
              </a:r>
            </a:p>
            <a:p>
              <a:pPr algn="ctr"/>
              <a:r>
                <a:rPr lang="en-US" sz="1050" b="1" dirty="0" smtClean="0"/>
                <a:t>Anti Bacteria Coating (TiO</a:t>
              </a:r>
              <a:r>
                <a:rPr lang="en-US" sz="1050" b="1" baseline="-25000" dirty="0" smtClean="0"/>
                <a:t>2</a:t>
              </a:r>
              <a:r>
                <a:rPr lang="en-US" sz="1050" b="1" dirty="0" smtClean="0"/>
                <a:t>, </a:t>
              </a:r>
              <a:r>
                <a:rPr lang="en-US" sz="1050" b="1" dirty="0" err="1" smtClean="0"/>
                <a:t>Nano</a:t>
              </a:r>
              <a:r>
                <a:rPr lang="en-US" sz="1050" b="1" dirty="0" smtClean="0"/>
                <a:t> Ag)</a:t>
              </a:r>
              <a:endParaRPr lang="en-US" sz="1050" b="1" dirty="0"/>
            </a:p>
          </p:txBody>
        </p:sp>
      </p:grpSp>
      <p:grpSp>
        <p:nvGrpSpPr>
          <p:cNvPr id="9" name="Group 226"/>
          <p:cNvGrpSpPr/>
          <p:nvPr/>
        </p:nvGrpSpPr>
        <p:grpSpPr>
          <a:xfrm>
            <a:off x="1857356" y="3000372"/>
            <a:ext cx="4286280" cy="2272886"/>
            <a:chOff x="3071802" y="2071678"/>
            <a:chExt cx="2786082" cy="1558506"/>
          </a:xfrm>
        </p:grpSpPr>
        <p:sp>
          <p:nvSpPr>
            <p:cNvPr id="82" name="TextBox 81"/>
            <p:cNvSpPr txBox="1"/>
            <p:nvPr/>
          </p:nvSpPr>
          <p:spPr>
            <a:xfrm>
              <a:off x="3714744" y="3214686"/>
              <a:ext cx="2071702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 smtClean="0"/>
                <a:t>Different Supporting Media</a:t>
              </a:r>
            </a:p>
            <a:p>
              <a:pPr algn="ctr"/>
              <a:r>
                <a:rPr lang="en-US" sz="1050" b="1" dirty="0" smtClean="0"/>
                <a:t>(filter element, pipe, wall etc)</a:t>
              </a:r>
              <a:endParaRPr lang="en-US" sz="1050" b="1" dirty="0"/>
            </a:p>
          </p:txBody>
        </p:sp>
        <p:sp>
          <p:nvSpPr>
            <p:cNvPr id="106" name="Right Arrow 105"/>
            <p:cNvSpPr/>
            <p:nvPr/>
          </p:nvSpPr>
          <p:spPr>
            <a:xfrm>
              <a:off x="3071802" y="2285992"/>
              <a:ext cx="571504" cy="500066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19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r="47075"/>
            <a:stretch>
              <a:fillRect/>
            </a:stretch>
          </p:blipFill>
          <p:spPr bwMode="auto">
            <a:xfrm>
              <a:off x="3857620" y="2484606"/>
              <a:ext cx="785818" cy="658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000" y="2285992"/>
              <a:ext cx="716332" cy="697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3" name="Picture 39" descr="2"/>
            <p:cNvPicPr>
              <a:picLocks noChangeAspect="1" noChangeArrowheads="1"/>
            </p:cNvPicPr>
            <p:nvPr/>
          </p:nvPicPr>
          <p:blipFill>
            <a:blip r:embed="rId5" cstate="email">
              <a:lum bright="24000"/>
            </a:blip>
            <a:srcRect r="8780" b="12615"/>
            <a:stretch>
              <a:fillRect/>
            </a:stretch>
          </p:blipFill>
          <p:spPr bwMode="auto">
            <a:xfrm>
              <a:off x="5214942" y="2071678"/>
              <a:ext cx="642942" cy="642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221"/>
          <p:cNvGrpSpPr/>
          <p:nvPr/>
        </p:nvGrpSpPr>
        <p:grpSpPr>
          <a:xfrm>
            <a:off x="5214942" y="4643446"/>
            <a:ext cx="3571900" cy="2214554"/>
            <a:chOff x="6072198" y="2000240"/>
            <a:chExt cx="3071834" cy="1643074"/>
          </a:xfrm>
        </p:grpSpPr>
        <p:sp>
          <p:nvSpPr>
            <p:cNvPr id="76" name="TextBox 75"/>
            <p:cNvSpPr txBox="1"/>
            <p:nvPr/>
          </p:nvSpPr>
          <p:spPr>
            <a:xfrm>
              <a:off x="6441048" y="3227816"/>
              <a:ext cx="2702984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b="1" dirty="0" smtClean="0"/>
                <a:t>Air Filter, Self Cleaning &amp; Anti Bacteria </a:t>
              </a:r>
            </a:p>
            <a:p>
              <a:pPr algn="ctr"/>
              <a:r>
                <a:rPr lang="en-US" sz="1050" b="1" dirty="0" smtClean="0"/>
                <a:t>Piping, Building &amp; Interior Surfaces</a:t>
              </a:r>
              <a:endParaRPr lang="en-US" sz="1050" b="1" dirty="0"/>
            </a:p>
          </p:txBody>
        </p:sp>
        <p:sp>
          <p:nvSpPr>
            <p:cNvPr id="105" name="Right Arrow 104"/>
            <p:cNvSpPr/>
            <p:nvPr/>
          </p:nvSpPr>
          <p:spPr>
            <a:xfrm>
              <a:off x="6072198" y="2285992"/>
              <a:ext cx="571504" cy="500066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24" name="Picture 135" descr="DSCN2320"/>
            <p:cNvPicPr>
              <a:picLocks noChangeAspect="1" noChangeArrowheads="1"/>
            </p:cNvPicPr>
            <p:nvPr/>
          </p:nvPicPr>
          <p:blipFill>
            <a:blip r:embed="rId6" cstate="email">
              <a:lum bright="12000" contrast="12000"/>
            </a:blip>
            <a:srcRect/>
            <a:stretch>
              <a:fillRect/>
            </a:stretch>
          </p:blipFill>
          <p:spPr bwMode="auto">
            <a:xfrm>
              <a:off x="6929454" y="2071678"/>
              <a:ext cx="845226" cy="57150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858148" y="2000240"/>
              <a:ext cx="714380" cy="695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" name="Picture 4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7000892" y="2700982"/>
              <a:ext cx="1500198" cy="5369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81750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fld id="{00F06506-D8A3-453E-BF77-B4A77B36FA6A}" type="slidenum">
              <a:rPr lang="zh-TW" altLang="en-US" smtClean="0"/>
              <a:pPr/>
              <a:t>15</a:t>
            </a:fld>
            <a:endParaRPr lang="en-US" altLang="zh-TW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zh-TW" sz="3200" smtClean="0">
                <a:solidFill>
                  <a:srgbClr val="A50021"/>
                </a:solidFill>
                <a:ea typeface="新細明體" pitchFamily="18" charset="-120"/>
              </a:rPr>
              <a:t>Industrial Wastewater Effluent</a:t>
            </a:r>
          </a:p>
        </p:txBody>
      </p:sp>
      <p:graphicFrame>
        <p:nvGraphicFramePr>
          <p:cNvPr id="101519" name="Group 143"/>
          <p:cNvGraphicFramePr>
            <a:graphicFrameLocks noGrp="1"/>
          </p:cNvGraphicFramePr>
          <p:nvPr>
            <p:ph type="tbl" idx="1"/>
          </p:nvPr>
        </p:nvGraphicFramePr>
        <p:xfrm>
          <a:off x="381000" y="1447800"/>
          <a:ext cx="8534400" cy="3962400"/>
        </p:xfrm>
        <a:graphic>
          <a:graphicData uri="http://schemas.openxmlformats.org/drawingml/2006/table">
            <a:tbl>
              <a:tblPr/>
              <a:tblGrid>
                <a:gridCol w="3294063"/>
                <a:gridCol w="1735137"/>
                <a:gridCol w="1752600"/>
                <a:gridCol w="175260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Wastewater Effluent (million ton per yr)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2004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2005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2006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Textile industry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1,818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1,998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2,320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Pulp and paper industry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3,187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3,674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3,744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Mining industry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1,122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1,167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1,336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Chemical industry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3,232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3,391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3,360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Food industry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1,739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2,052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1,936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Pharmaceutical industry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430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401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430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Other industries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8,257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8,916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7,679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Total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19,784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21,598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20,804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5179" name="Text Box 43"/>
          <p:cNvSpPr txBox="1">
            <a:spLocks noChangeArrowheads="1"/>
          </p:cNvSpPr>
          <p:nvPr/>
        </p:nvSpPr>
        <p:spPr bwMode="auto">
          <a:xfrm>
            <a:off x="381000" y="5562600"/>
            <a:ext cx="34131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1000"/>
              <a:t>Source: </a:t>
            </a:r>
            <a:r>
              <a:rPr kumimoji="0" lang="zh-TW" altLang="en-US" sz="1000"/>
              <a:t>中華人民共和國環境保護局 </a:t>
            </a:r>
            <a:r>
              <a:rPr kumimoji="0" lang="en-US" altLang="zh-TW" sz="1000"/>
              <a:t>2006</a:t>
            </a:r>
            <a:r>
              <a:rPr kumimoji="0" lang="zh-TW" altLang="en-US" sz="1000"/>
              <a:t>年環境統計年報</a:t>
            </a:r>
          </a:p>
        </p:txBody>
      </p:sp>
      <p:sp>
        <p:nvSpPr>
          <p:cNvPr id="5180" name="Text Box 75"/>
          <p:cNvSpPr txBox="1">
            <a:spLocks noChangeArrowheads="1"/>
          </p:cNvSpPr>
          <p:nvPr/>
        </p:nvSpPr>
        <p:spPr bwMode="auto">
          <a:xfrm>
            <a:off x="381000" y="8382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7663" indent="-347663">
              <a:buFont typeface="Wingdings" pitchFamily="2" charset="2"/>
              <a:buChar char="Ø"/>
              <a:tabLst>
                <a:tab pos="347663" algn="l"/>
              </a:tabLst>
            </a:pPr>
            <a:r>
              <a:rPr kumimoji="0" lang="en-US" altLang="zh-TW" sz="2400"/>
              <a:t>Huge water consumption in various industries in China</a:t>
            </a:r>
          </a:p>
        </p:txBody>
      </p:sp>
      <p:sp>
        <p:nvSpPr>
          <p:cNvPr id="5181" name="TextBox 6"/>
          <p:cNvSpPr txBox="1">
            <a:spLocks noChangeArrowheads="1"/>
          </p:cNvSpPr>
          <p:nvPr/>
        </p:nvSpPr>
        <p:spPr bwMode="auto">
          <a:xfrm>
            <a:off x="381000" y="6096000"/>
            <a:ext cx="8534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 sz="2000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 a comparison, Hong Kong consumes </a:t>
            </a:r>
            <a:r>
              <a:rPr kumimoji="0" lang="en-US" altLang="zh-TW" sz="2000" i="1">
                <a:solidFill>
                  <a:srgbClr val="002060"/>
                </a:solidFill>
                <a:cs typeface="Times New Roman" pitchFamily="18" charset="0"/>
              </a:rPr>
              <a:t>~</a:t>
            </a:r>
            <a:r>
              <a:rPr kumimoji="0" lang="en-US" altLang="zh-TW" sz="2000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1B ton per year!</a:t>
            </a:r>
            <a:endParaRPr kumimoji="0" lang="zh-TW" altLang="en-US" sz="2000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smtClean="0">
                <a:solidFill>
                  <a:srgbClr val="A50021"/>
                </a:solidFill>
                <a:ea typeface="新細明體" charset="-120"/>
              </a:rPr>
              <a:t>Wastewater Effluent by Province</a:t>
            </a:r>
            <a:endParaRPr lang="zh-TW" altLang="en-US" sz="3200" smtClean="0">
              <a:solidFill>
                <a:srgbClr val="A50021"/>
              </a:solidFill>
              <a:ea typeface="新細明體" charset="-120"/>
            </a:endParaRPr>
          </a:p>
        </p:txBody>
      </p:sp>
      <p:sp>
        <p:nvSpPr>
          <p:cNvPr id="921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48CF169-6504-492C-9C3C-740D223EAE9D}" type="slidenum">
              <a:rPr lang="zh-TW" altLang="en-US" smtClean="0">
                <a:ea typeface="新細明體" charset="-120"/>
              </a:rPr>
              <a:pPr/>
              <a:t>16</a:t>
            </a:fld>
            <a:endParaRPr lang="en-US" altLang="zh-TW" smtClean="0">
              <a:ea typeface="新細明體" charset="-120"/>
            </a:endParaRP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76400"/>
            <a:ext cx="871537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9D8BF6-A042-4125-9D3E-C1461CA37704}" type="slidenum">
              <a:rPr lang="zh-TW" altLang="en-US" smtClean="0"/>
              <a:pPr/>
              <a:t>17</a:t>
            </a:fld>
            <a:endParaRPr lang="en-US" altLang="zh-TW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pPr eaLnBrk="1" hangingPunct="1"/>
            <a:r>
              <a:rPr lang="en-US" altLang="zh-TW" sz="3200" dirty="0" smtClean="0">
                <a:solidFill>
                  <a:srgbClr val="A50021"/>
                </a:solidFill>
                <a:ea typeface="新細明體" pitchFamily="18" charset="-120"/>
              </a:rPr>
              <a:t>Industrial Wastewater Pollutants</a:t>
            </a:r>
          </a:p>
        </p:txBody>
      </p:sp>
      <p:sp>
        <p:nvSpPr>
          <p:cNvPr id="6148" name="Line 41"/>
          <p:cNvSpPr>
            <a:spLocks noChangeShapeType="1"/>
          </p:cNvSpPr>
          <p:nvPr/>
        </p:nvSpPr>
        <p:spPr bwMode="auto">
          <a:xfrm>
            <a:off x="747713" y="1828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149" name="Line 42"/>
          <p:cNvSpPr>
            <a:spLocks noChangeShapeType="1"/>
          </p:cNvSpPr>
          <p:nvPr/>
        </p:nvSpPr>
        <p:spPr bwMode="auto">
          <a:xfrm>
            <a:off x="2514600" y="1828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150" name="Line 43"/>
          <p:cNvSpPr>
            <a:spLocks noChangeShapeType="1"/>
          </p:cNvSpPr>
          <p:nvPr/>
        </p:nvSpPr>
        <p:spPr bwMode="auto">
          <a:xfrm>
            <a:off x="8229600" y="1828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151" name="Line 44"/>
          <p:cNvSpPr>
            <a:spLocks noChangeShapeType="1"/>
          </p:cNvSpPr>
          <p:nvPr/>
        </p:nvSpPr>
        <p:spPr bwMode="auto">
          <a:xfrm>
            <a:off x="6324600" y="1828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152" name="Line 45"/>
          <p:cNvSpPr>
            <a:spLocks noChangeShapeType="1"/>
          </p:cNvSpPr>
          <p:nvPr/>
        </p:nvSpPr>
        <p:spPr bwMode="auto">
          <a:xfrm>
            <a:off x="4343400" y="1828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153" name="Text Box 46"/>
          <p:cNvSpPr txBox="1">
            <a:spLocks noChangeArrowheads="1"/>
          </p:cNvSpPr>
          <p:nvPr/>
        </p:nvSpPr>
        <p:spPr bwMode="auto">
          <a:xfrm>
            <a:off x="152400" y="2209800"/>
            <a:ext cx="152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/>
              <a:t>Pulp and paper</a:t>
            </a:r>
          </a:p>
        </p:txBody>
      </p:sp>
      <p:sp>
        <p:nvSpPr>
          <p:cNvPr id="6154" name="Text Box 47"/>
          <p:cNvSpPr txBox="1">
            <a:spLocks noChangeArrowheads="1"/>
          </p:cNvSpPr>
          <p:nvPr/>
        </p:nvSpPr>
        <p:spPr bwMode="auto">
          <a:xfrm>
            <a:off x="1447800" y="2209800"/>
            <a:ext cx="1997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/>
              <a:t>Distillery and brewery</a:t>
            </a:r>
          </a:p>
        </p:txBody>
      </p:sp>
      <p:sp>
        <p:nvSpPr>
          <p:cNvPr id="6155" name="Text Box 48"/>
          <p:cNvSpPr txBox="1">
            <a:spLocks noChangeArrowheads="1"/>
          </p:cNvSpPr>
          <p:nvPr/>
        </p:nvSpPr>
        <p:spPr bwMode="auto">
          <a:xfrm>
            <a:off x="3276600" y="2209800"/>
            <a:ext cx="1997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/>
              <a:t>Printed circuit board</a:t>
            </a:r>
          </a:p>
        </p:txBody>
      </p:sp>
      <p:sp>
        <p:nvSpPr>
          <p:cNvPr id="6156" name="Text Box 49"/>
          <p:cNvSpPr txBox="1">
            <a:spLocks noChangeArrowheads="1"/>
          </p:cNvSpPr>
          <p:nvPr/>
        </p:nvSpPr>
        <p:spPr bwMode="auto">
          <a:xfrm>
            <a:off x="5410200" y="2209800"/>
            <a:ext cx="1997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/>
              <a:t>Dyeing</a:t>
            </a:r>
          </a:p>
        </p:txBody>
      </p:sp>
      <p:sp>
        <p:nvSpPr>
          <p:cNvPr id="6157" name="Text Box 50"/>
          <p:cNvSpPr txBox="1">
            <a:spLocks noChangeArrowheads="1"/>
          </p:cNvSpPr>
          <p:nvPr/>
        </p:nvSpPr>
        <p:spPr bwMode="auto">
          <a:xfrm>
            <a:off x="7375525" y="2209800"/>
            <a:ext cx="1997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/>
              <a:t>Food</a:t>
            </a:r>
          </a:p>
        </p:txBody>
      </p:sp>
      <p:sp>
        <p:nvSpPr>
          <p:cNvPr id="6158" name="Line 54"/>
          <p:cNvSpPr>
            <a:spLocks noChangeShapeType="1"/>
          </p:cNvSpPr>
          <p:nvPr/>
        </p:nvSpPr>
        <p:spPr bwMode="auto">
          <a:xfrm>
            <a:off x="990600" y="2971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159" name="Line 56"/>
          <p:cNvSpPr>
            <a:spLocks noChangeShapeType="1"/>
          </p:cNvSpPr>
          <p:nvPr/>
        </p:nvSpPr>
        <p:spPr bwMode="auto">
          <a:xfrm>
            <a:off x="8229600" y="2971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160" name="Line 57"/>
          <p:cNvSpPr>
            <a:spLocks noChangeShapeType="1"/>
          </p:cNvSpPr>
          <p:nvPr/>
        </p:nvSpPr>
        <p:spPr bwMode="auto">
          <a:xfrm>
            <a:off x="6019800" y="2971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161" name="Line 58"/>
          <p:cNvSpPr>
            <a:spLocks noChangeShapeType="1"/>
          </p:cNvSpPr>
          <p:nvPr/>
        </p:nvSpPr>
        <p:spPr bwMode="auto">
          <a:xfrm>
            <a:off x="3505200" y="2971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162" name="Text Box 59"/>
          <p:cNvSpPr txBox="1">
            <a:spLocks noChangeArrowheads="1"/>
          </p:cNvSpPr>
          <p:nvPr/>
        </p:nvSpPr>
        <p:spPr bwMode="auto">
          <a:xfrm>
            <a:off x="0" y="3443288"/>
            <a:ext cx="1828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/>
              <a:t>Organic</a:t>
            </a:r>
          </a:p>
        </p:txBody>
      </p:sp>
      <p:sp>
        <p:nvSpPr>
          <p:cNvPr id="6163" name="Text Box 60"/>
          <p:cNvSpPr txBox="1">
            <a:spLocks noChangeArrowheads="1"/>
          </p:cNvSpPr>
          <p:nvPr/>
        </p:nvSpPr>
        <p:spPr bwMode="auto">
          <a:xfrm>
            <a:off x="2514600" y="3429000"/>
            <a:ext cx="220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/>
              <a:t>Inorganic</a:t>
            </a:r>
          </a:p>
        </p:txBody>
      </p:sp>
      <p:sp>
        <p:nvSpPr>
          <p:cNvPr id="6164" name="Text Box 61"/>
          <p:cNvSpPr txBox="1">
            <a:spLocks noChangeArrowheads="1"/>
          </p:cNvSpPr>
          <p:nvPr/>
        </p:nvSpPr>
        <p:spPr bwMode="auto">
          <a:xfrm>
            <a:off x="4953000" y="3429000"/>
            <a:ext cx="220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/>
              <a:t>Heavy metals</a:t>
            </a:r>
          </a:p>
        </p:txBody>
      </p:sp>
      <p:sp>
        <p:nvSpPr>
          <p:cNvPr id="6165" name="Text Box 62"/>
          <p:cNvSpPr txBox="1">
            <a:spLocks noChangeArrowheads="1"/>
          </p:cNvSpPr>
          <p:nvPr/>
        </p:nvSpPr>
        <p:spPr bwMode="auto">
          <a:xfrm>
            <a:off x="7315200" y="34290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/>
              <a:t>Microbes</a:t>
            </a:r>
          </a:p>
        </p:txBody>
      </p:sp>
      <p:sp>
        <p:nvSpPr>
          <p:cNvPr id="6166" name="Text Box 63"/>
          <p:cNvSpPr txBox="1">
            <a:spLocks noChangeArrowheads="1"/>
          </p:cNvSpPr>
          <p:nvPr/>
        </p:nvSpPr>
        <p:spPr bwMode="auto">
          <a:xfrm>
            <a:off x="-304800" y="4038600"/>
            <a:ext cx="2667000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 sz="1600"/>
              <a:t>Formaldehyde</a:t>
            </a:r>
          </a:p>
          <a:p>
            <a:pPr algn="ctr"/>
            <a:r>
              <a:rPr kumimoji="0" lang="en-US" altLang="zh-TW" sz="1600"/>
              <a:t>Azo dyes</a:t>
            </a:r>
          </a:p>
          <a:p>
            <a:pPr algn="ctr"/>
            <a:r>
              <a:rPr kumimoji="0" lang="en-US" altLang="zh-TW" sz="1600"/>
              <a:t>Surfactants</a:t>
            </a:r>
          </a:p>
          <a:p>
            <a:pPr algn="ctr"/>
            <a:r>
              <a:rPr kumimoji="0" lang="en-US" altLang="zh-TW" sz="1600"/>
              <a:t>EDTA</a:t>
            </a:r>
          </a:p>
          <a:p>
            <a:pPr algn="ctr"/>
            <a:r>
              <a:rPr kumimoji="0" lang="en-US" altLang="zh-TW" sz="1600"/>
              <a:t>PVA </a:t>
            </a:r>
          </a:p>
          <a:p>
            <a:pPr algn="ctr"/>
            <a:r>
              <a:rPr kumimoji="0" lang="en-US" altLang="zh-TW" sz="1600"/>
              <a:t>POPs</a:t>
            </a:r>
          </a:p>
          <a:p>
            <a:pPr algn="ctr"/>
            <a:endParaRPr kumimoji="0" lang="en-US" altLang="zh-TW"/>
          </a:p>
        </p:txBody>
      </p:sp>
      <p:sp>
        <p:nvSpPr>
          <p:cNvPr id="6167" name="Text Box 64"/>
          <p:cNvSpPr txBox="1">
            <a:spLocks noChangeArrowheads="1"/>
          </p:cNvSpPr>
          <p:nvPr/>
        </p:nvSpPr>
        <p:spPr bwMode="auto">
          <a:xfrm>
            <a:off x="6781800" y="4162425"/>
            <a:ext cx="23622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 sz="1600"/>
              <a:t>E. coli</a:t>
            </a:r>
          </a:p>
          <a:p>
            <a:pPr algn="ctr"/>
            <a:r>
              <a:rPr kumimoji="0" lang="en-US" altLang="zh-TW" sz="1600"/>
              <a:t>Salmonella  </a:t>
            </a:r>
          </a:p>
          <a:p>
            <a:pPr algn="ctr"/>
            <a:r>
              <a:rPr kumimoji="0" lang="en-US" altLang="zh-TW" sz="1600"/>
              <a:t>Vibrio parahaemolyticus</a:t>
            </a:r>
          </a:p>
          <a:p>
            <a:pPr algn="ctr"/>
            <a:r>
              <a:rPr kumimoji="0" lang="en-US" altLang="zh-TW" sz="1600"/>
              <a:t>Staphylococcus aureus</a:t>
            </a:r>
          </a:p>
          <a:p>
            <a:pPr algn="ctr"/>
            <a:r>
              <a:rPr kumimoji="0" lang="en-US" altLang="zh-TW" sz="1600"/>
              <a:t>Bacillus subtilis</a:t>
            </a:r>
          </a:p>
        </p:txBody>
      </p:sp>
      <p:sp>
        <p:nvSpPr>
          <p:cNvPr id="6168" name="Text Box 65"/>
          <p:cNvSpPr txBox="1">
            <a:spLocks noChangeArrowheads="1"/>
          </p:cNvSpPr>
          <p:nvPr/>
        </p:nvSpPr>
        <p:spPr bwMode="auto">
          <a:xfrm>
            <a:off x="4724400" y="4114800"/>
            <a:ext cx="2286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 sz="1600"/>
              <a:t>Copper</a:t>
            </a:r>
          </a:p>
          <a:p>
            <a:pPr algn="ctr"/>
            <a:r>
              <a:rPr kumimoji="0" lang="en-US" altLang="zh-TW" sz="1600"/>
              <a:t>Palladium</a:t>
            </a:r>
          </a:p>
          <a:p>
            <a:pPr algn="ctr"/>
            <a:r>
              <a:rPr kumimoji="0" lang="en-US" altLang="zh-TW" sz="1600"/>
              <a:t>Tin</a:t>
            </a:r>
          </a:p>
          <a:p>
            <a:pPr algn="ctr"/>
            <a:r>
              <a:rPr kumimoji="0" lang="en-US" altLang="zh-TW" sz="1600"/>
              <a:t>Nickel</a:t>
            </a:r>
          </a:p>
          <a:p>
            <a:pPr algn="ctr"/>
            <a:r>
              <a:rPr kumimoji="0" lang="en-US" altLang="zh-TW" sz="1600"/>
              <a:t>Lead</a:t>
            </a:r>
          </a:p>
        </p:txBody>
      </p:sp>
      <p:sp>
        <p:nvSpPr>
          <p:cNvPr id="6169" name="Text Box 66"/>
          <p:cNvSpPr txBox="1">
            <a:spLocks noChangeArrowheads="1"/>
          </p:cNvSpPr>
          <p:nvPr/>
        </p:nvSpPr>
        <p:spPr bwMode="auto">
          <a:xfrm>
            <a:off x="2971800" y="4114800"/>
            <a:ext cx="9048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zh-TW" sz="1600"/>
              <a:t>NaOH</a:t>
            </a:r>
          </a:p>
          <a:p>
            <a:pPr algn="ctr"/>
            <a:r>
              <a:rPr kumimoji="0" lang="en-US" altLang="zh-TW" sz="1600"/>
              <a:t>Na</a:t>
            </a:r>
            <a:r>
              <a:rPr kumimoji="0" lang="en-US" altLang="zh-TW" sz="1600" baseline="-25000"/>
              <a:t>2</a:t>
            </a:r>
            <a:r>
              <a:rPr kumimoji="0" lang="en-US" altLang="zh-TW" sz="1600"/>
              <a:t>CO</a:t>
            </a:r>
            <a:r>
              <a:rPr kumimoji="0" lang="en-US" altLang="zh-TW" sz="1600" baseline="-25000"/>
              <a:t>3</a:t>
            </a:r>
          </a:p>
          <a:p>
            <a:pPr algn="ctr"/>
            <a:r>
              <a:rPr kumimoji="0" lang="en-US" altLang="zh-TW" sz="1600"/>
              <a:t>H</a:t>
            </a:r>
            <a:r>
              <a:rPr kumimoji="0" lang="en-US" altLang="zh-TW" sz="1600" baseline="-25000"/>
              <a:t>2</a:t>
            </a:r>
            <a:r>
              <a:rPr kumimoji="0" lang="en-US" altLang="zh-TW" sz="1600"/>
              <a:t>O</a:t>
            </a:r>
            <a:r>
              <a:rPr kumimoji="0" lang="en-US" altLang="zh-TW" sz="1600" baseline="-25000"/>
              <a:t>2</a:t>
            </a:r>
          </a:p>
          <a:p>
            <a:pPr algn="ctr"/>
            <a:r>
              <a:rPr kumimoji="0" lang="en-US" altLang="zh-TW" sz="1600"/>
              <a:t>H</a:t>
            </a:r>
            <a:r>
              <a:rPr kumimoji="0" lang="en-US" altLang="zh-TW" sz="1600" baseline="-25000"/>
              <a:t>2</a:t>
            </a:r>
            <a:r>
              <a:rPr kumimoji="0" lang="en-US" altLang="zh-TW" sz="1600"/>
              <a:t>SO</a:t>
            </a:r>
            <a:r>
              <a:rPr kumimoji="0" lang="en-US" altLang="zh-TW" sz="1600" baseline="-25000"/>
              <a:t>4</a:t>
            </a:r>
          </a:p>
          <a:p>
            <a:pPr algn="ctr"/>
            <a:r>
              <a:rPr kumimoji="0" lang="en-US" altLang="zh-TW" sz="1600"/>
              <a:t>HNO</a:t>
            </a:r>
            <a:r>
              <a:rPr kumimoji="0" lang="en-US" altLang="zh-TW" sz="1600" baseline="-25000"/>
              <a:t>3</a:t>
            </a:r>
          </a:p>
          <a:p>
            <a:pPr algn="ctr"/>
            <a:endParaRPr kumimoji="0" lang="zh-TW" altLang="en-US"/>
          </a:p>
        </p:txBody>
      </p:sp>
      <p:sp>
        <p:nvSpPr>
          <p:cNvPr id="6170" name="TextBox 30"/>
          <p:cNvSpPr txBox="1">
            <a:spLocks noChangeArrowheads="1"/>
          </p:cNvSpPr>
          <p:nvPr/>
        </p:nvSpPr>
        <p:spPr bwMode="auto">
          <a:xfrm>
            <a:off x="609600" y="914400"/>
            <a:ext cx="815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kumimoji="0" lang="en-US" altLang="zh-TW"/>
              <a:t> </a:t>
            </a:r>
            <a:r>
              <a:rPr kumimoji="0" lang="en-US" altLang="zh-TW" sz="2400"/>
              <a:t>There is a variety of toxic pollutants and contaminants.</a:t>
            </a:r>
          </a:p>
        </p:txBody>
      </p:sp>
      <p:sp>
        <p:nvSpPr>
          <p:cNvPr id="6171" name="TextBox 31"/>
          <p:cNvSpPr txBox="1">
            <a:spLocks noChangeArrowheads="1"/>
          </p:cNvSpPr>
          <p:nvPr/>
        </p:nvSpPr>
        <p:spPr bwMode="auto">
          <a:xfrm>
            <a:off x="2743200" y="1447800"/>
            <a:ext cx="3429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/>
              <a:t>Manufacturing Processes</a:t>
            </a:r>
            <a:endParaRPr kumimoji="0" lang="zh-TW" altLang="en-US"/>
          </a:p>
        </p:txBody>
      </p:sp>
      <p:cxnSp>
        <p:nvCxnSpPr>
          <p:cNvPr id="6172" name="Straight Connector 33"/>
          <p:cNvCxnSpPr>
            <a:cxnSpLocks noChangeShapeType="1"/>
          </p:cNvCxnSpPr>
          <p:nvPr/>
        </p:nvCxnSpPr>
        <p:spPr bwMode="auto">
          <a:xfrm rot="5400000">
            <a:off x="4266407" y="2894806"/>
            <a:ext cx="152400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173" name="Straight Connector 35"/>
          <p:cNvCxnSpPr>
            <a:cxnSpLocks noChangeShapeType="1"/>
            <a:stCxn id="6158" idx="0"/>
            <a:endCxn id="6159" idx="0"/>
          </p:cNvCxnSpPr>
          <p:nvPr/>
        </p:nvCxnSpPr>
        <p:spPr bwMode="auto">
          <a:xfrm rot="16200000" flipH="1">
            <a:off x="4610100" y="-647699"/>
            <a:ext cx="3175" cy="7239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174" name="Straight Connector 37"/>
          <p:cNvCxnSpPr>
            <a:cxnSpLocks noChangeShapeType="1"/>
            <a:stCxn id="6148" idx="0"/>
            <a:endCxn id="6150" idx="0"/>
          </p:cNvCxnSpPr>
          <p:nvPr/>
        </p:nvCxnSpPr>
        <p:spPr bwMode="auto">
          <a:xfrm rot="16200000" flipH="1">
            <a:off x="4487069" y="-1912143"/>
            <a:ext cx="3175" cy="74818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29400" y="6305550"/>
            <a:ext cx="2133600" cy="476250"/>
          </a:xfrm>
          <a:noFill/>
        </p:spPr>
        <p:txBody>
          <a:bodyPr/>
          <a:lstStyle/>
          <a:p>
            <a:fld id="{72797155-17B3-402E-B470-DB1B5C84E09B}" type="slidenum">
              <a:rPr lang="zh-TW" altLang="en-US" smtClean="0"/>
              <a:pPr/>
              <a:t>18</a:t>
            </a:fld>
            <a:endParaRPr lang="en-US" altLang="zh-TW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altLang="zh-TW" sz="3200" dirty="0" smtClean="0">
                <a:solidFill>
                  <a:srgbClr val="A50021"/>
                </a:solidFill>
                <a:ea typeface="新細明體" pitchFamily="18" charset="-120"/>
              </a:rPr>
              <a:t>Wastewater Characterization</a:t>
            </a:r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 flipV="1">
            <a:off x="5105400" y="2895600"/>
            <a:ext cx="1219200" cy="266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129088" y="1676400"/>
            <a:ext cx="2590800" cy="685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kumimoji="0" lang="en-US" altLang="zh-CN" sz="1600">
                <a:latin typeface="Tahoma" pitchFamily="34" charset="0"/>
                <a:ea typeface="SimSun" pitchFamily="2" charset="-122"/>
              </a:rPr>
              <a:t>pH, Conductivity,</a:t>
            </a:r>
          </a:p>
          <a:p>
            <a:pPr algn="ctr" eaLnBrk="0" hangingPunct="0"/>
            <a:r>
              <a:rPr kumimoji="0" lang="en-US" altLang="zh-CN" sz="1600">
                <a:latin typeface="Tahoma" pitchFamily="34" charset="0"/>
                <a:ea typeface="SimSun" pitchFamily="2" charset="-122"/>
              </a:rPr>
              <a:t> Turbidity  Measurement</a:t>
            </a:r>
            <a:endParaRPr kumimoji="0" lang="en-US" altLang="zh-TW" sz="2400">
              <a:latin typeface="Tahoma" pitchFamily="34" charset="0"/>
            </a:endParaRPr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 flipH="1">
            <a:off x="3352800" y="3581400"/>
            <a:ext cx="798513" cy="838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4683125" y="3810000"/>
            <a:ext cx="193675" cy="533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 flipH="1" flipV="1">
            <a:off x="2895600" y="3124200"/>
            <a:ext cx="1139825" cy="266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 flipH="1" flipV="1">
            <a:off x="3733800" y="2438400"/>
            <a:ext cx="533400" cy="723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>
            <a:off x="5065713" y="3438525"/>
            <a:ext cx="1411287" cy="447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 flipV="1">
            <a:off x="4724400" y="2286000"/>
            <a:ext cx="304800" cy="876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2362200" y="1828800"/>
            <a:ext cx="2057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kumimoji="0" lang="en-US" altLang="zh-CN" sz="1600">
                <a:latin typeface="Tahoma" pitchFamily="34" charset="0"/>
                <a:ea typeface="SimSun" pitchFamily="2" charset="-122"/>
              </a:rPr>
              <a:t>Ultra-violet / Visible Spectroscopy</a:t>
            </a:r>
            <a:endParaRPr kumimoji="0" lang="en-US" altLang="zh-TW" sz="2400">
              <a:latin typeface="Tahoma" pitchFamily="34" charset="0"/>
            </a:endParaRP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3479800" y="4419600"/>
            <a:ext cx="3657600" cy="685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kumimoji="0" lang="en-US" altLang="zh-CN" sz="1600">
                <a:latin typeface="Tahoma" pitchFamily="34" charset="0"/>
                <a:ea typeface="SimSun" pitchFamily="2" charset="-122"/>
              </a:rPr>
              <a:t>Inductively Coupled Plasma (ICP)</a:t>
            </a:r>
            <a:endParaRPr kumimoji="0" lang="en-US" altLang="zh-TW" sz="2400">
              <a:latin typeface="Tahoma" pitchFamily="34" charset="0"/>
            </a:endParaRP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1038225" y="2682875"/>
            <a:ext cx="2667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kumimoji="0" lang="en-US" altLang="zh-CN" sz="1600">
                <a:latin typeface="Tahoma" pitchFamily="34" charset="0"/>
                <a:ea typeface="SimSun" pitchFamily="2" charset="-122"/>
              </a:rPr>
              <a:t>Total Carbon Content (TOC)</a:t>
            </a:r>
            <a:endParaRPr kumimoji="0" lang="en-US" altLang="zh-TW" sz="2400">
              <a:latin typeface="Tahoma" pitchFamily="34" charset="0"/>
            </a:endParaRPr>
          </a:p>
        </p:txBody>
      </p:sp>
      <p:sp>
        <p:nvSpPr>
          <p:cNvPr id="9231" name="Oval 15"/>
          <p:cNvSpPr>
            <a:spLocks noChangeArrowheads="1"/>
          </p:cNvSpPr>
          <p:nvPr/>
        </p:nvSpPr>
        <p:spPr bwMode="auto">
          <a:xfrm>
            <a:off x="3657600" y="2895600"/>
            <a:ext cx="2019300" cy="915988"/>
          </a:xfrm>
          <a:prstGeom prst="ellipse">
            <a:avLst/>
          </a:prstGeom>
          <a:solidFill>
            <a:srgbClr val="CC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kumimoji="0" lang="en-US" altLang="zh-CN" sz="1600" b="1">
                <a:latin typeface="Tahoma" pitchFamily="34" charset="0"/>
                <a:ea typeface="SimSun" pitchFamily="2" charset="-122"/>
              </a:rPr>
              <a:t>Wastewater Samples</a:t>
            </a:r>
            <a:endParaRPr kumimoji="0" lang="en-US" altLang="zh-TW" sz="1600" b="1">
              <a:latin typeface="Tahoma" pitchFamily="34" charset="0"/>
            </a:endParaRP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1143000" y="4419600"/>
            <a:ext cx="2667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kumimoji="0" lang="en-US" altLang="zh-CN" sz="1600">
                <a:latin typeface="Tahoma" pitchFamily="34" charset="0"/>
                <a:ea typeface="SimSun" pitchFamily="2" charset="-122"/>
              </a:rPr>
              <a:t>Ion Chromatography (IC)</a:t>
            </a:r>
            <a:endParaRPr kumimoji="0" lang="en-US" altLang="zh-TW" sz="2400">
              <a:latin typeface="Tahoma" pitchFamily="34" charset="0"/>
            </a:endParaRPr>
          </a:p>
        </p:txBody>
      </p:sp>
      <p:pic>
        <p:nvPicPr>
          <p:cNvPr id="9233" name="Picture 17" descr="99573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74075" y="1295400"/>
            <a:ext cx="54768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4" name="Picture 18" descr="hach 99574-6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7200" y="2895600"/>
            <a:ext cx="8001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5791200" y="2286000"/>
            <a:ext cx="3048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kumimoji="0" lang="en-US" altLang="zh-CN" sz="1600">
                <a:latin typeface="Tahoma" pitchFamily="34" charset="0"/>
                <a:ea typeface="SimSun" pitchFamily="2" charset="-122"/>
              </a:rPr>
              <a:t>Chemical &amp; Biochemical </a:t>
            </a:r>
          </a:p>
          <a:p>
            <a:pPr algn="ctr" eaLnBrk="0" hangingPunct="0"/>
            <a:r>
              <a:rPr kumimoji="0" lang="en-US" altLang="zh-CN" sz="1600">
                <a:latin typeface="Tahoma" pitchFamily="34" charset="0"/>
                <a:ea typeface="SimSun" pitchFamily="2" charset="-122"/>
              </a:rPr>
              <a:t>oxygen demand (COD, BOD) Measurement</a:t>
            </a:r>
            <a:endParaRPr kumimoji="0" lang="en-US" altLang="zh-TW" sz="1600">
              <a:latin typeface="Tahoma" pitchFamily="34" charset="0"/>
            </a:endParaRPr>
          </a:p>
        </p:txBody>
      </p:sp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5791200" y="3625850"/>
            <a:ext cx="281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kumimoji="0" lang="en-US" altLang="zh-CN" sz="1600">
                <a:latin typeface="Tahoma" pitchFamily="34" charset="0"/>
                <a:ea typeface="SimSun" pitchFamily="2" charset="-122"/>
              </a:rPr>
              <a:t>Solids content</a:t>
            </a:r>
          </a:p>
          <a:p>
            <a:pPr algn="ctr"/>
            <a:r>
              <a:rPr kumimoji="0" lang="en-US" altLang="zh-CN" sz="1600">
                <a:latin typeface="Tahoma" pitchFamily="34" charset="0"/>
                <a:ea typeface="SimSun" pitchFamily="2" charset="-122"/>
              </a:rPr>
              <a:t>(Total dissolved solids TDS, Total suspended solids TSS)</a:t>
            </a:r>
            <a:endParaRPr kumimoji="0" lang="en-US" altLang="zh-TW" sz="1600">
              <a:latin typeface="Tahoma" pitchFamily="34" charset="0"/>
            </a:endParaRPr>
          </a:p>
        </p:txBody>
      </p:sp>
      <p:pic>
        <p:nvPicPr>
          <p:cNvPr id="9237" name="Picture 21" descr="DYE-0607xx 002_TO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8275" y="2971800"/>
            <a:ext cx="18891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8" name="Picture 22" descr="DYE-0607xx 001_I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4724400"/>
            <a:ext cx="2270125" cy="170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9" name="Picture 23" descr="DSC00575_UV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0" y="1257300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0" name="Picture 2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0" y="4724400"/>
            <a:ext cx="2971800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1" name="Picture 25" descr="TDS TSS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96200" y="4419600"/>
            <a:ext cx="10858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2" name="Picture 26" descr="DSC0058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53200" y="1219200"/>
            <a:ext cx="863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81800" y="6305550"/>
            <a:ext cx="2133600" cy="476250"/>
          </a:xfrm>
          <a:noFill/>
        </p:spPr>
        <p:txBody>
          <a:bodyPr/>
          <a:lstStyle/>
          <a:p>
            <a:fld id="{A9F6E614-36B3-4FCE-BA84-D22F82D6E428}" type="slidenum">
              <a:rPr lang="zh-TW" altLang="en-US" smtClean="0"/>
              <a:pPr/>
              <a:t>19</a:t>
            </a:fld>
            <a:endParaRPr lang="en-US" altLang="zh-TW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915400" cy="868362"/>
          </a:xfrm>
        </p:spPr>
        <p:txBody>
          <a:bodyPr/>
          <a:lstStyle/>
          <a:p>
            <a:pPr eaLnBrk="1" hangingPunct="1"/>
            <a:r>
              <a:rPr lang="en-US" altLang="zh-TW" sz="3200" dirty="0" smtClean="0">
                <a:solidFill>
                  <a:srgbClr val="A50021"/>
                </a:solidFill>
                <a:ea typeface="新細明體" pitchFamily="18" charset="-120"/>
              </a:rPr>
              <a:t>Techniques for Wastewater Treatment Plants</a:t>
            </a:r>
          </a:p>
        </p:txBody>
      </p:sp>
      <p:sp>
        <p:nvSpPr>
          <p:cNvPr id="17412" name="Oval 5"/>
          <p:cNvSpPr>
            <a:spLocks noChangeArrowheads="1"/>
          </p:cNvSpPr>
          <p:nvPr/>
        </p:nvSpPr>
        <p:spPr bwMode="auto">
          <a:xfrm>
            <a:off x="838200" y="1981200"/>
            <a:ext cx="7696200" cy="4114800"/>
          </a:xfrm>
          <a:prstGeom prst="ellipse">
            <a:avLst/>
          </a:prstGeom>
          <a:noFill/>
          <a:ln w="38100">
            <a:solidFill>
              <a:srgbClr val="FF00FF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en-US"/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2667000" y="3352800"/>
            <a:ext cx="4038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2400" b="1" i="1">
                <a:solidFill>
                  <a:schemeClr val="accent2"/>
                </a:solidFill>
                <a:latin typeface="Tahoma" pitchFamily="34" charset="0"/>
              </a:rPr>
              <a:t>Wastewater Treatment Techniques</a:t>
            </a:r>
          </a:p>
        </p:txBody>
      </p:sp>
      <p:sp>
        <p:nvSpPr>
          <p:cNvPr id="17414" name="Rectangle 8"/>
          <p:cNvSpPr>
            <a:spLocks noChangeArrowheads="1"/>
          </p:cNvSpPr>
          <p:nvPr/>
        </p:nvSpPr>
        <p:spPr bwMode="auto">
          <a:xfrm>
            <a:off x="228600" y="3052763"/>
            <a:ext cx="184150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TW" altLang="en-US" sz="1200" b="1">
              <a:latin typeface="Tahoma" pitchFamily="34" charset="0"/>
            </a:endParaRPr>
          </a:p>
        </p:txBody>
      </p:sp>
      <p:sp>
        <p:nvSpPr>
          <p:cNvPr id="17415" name="Rectangle 9"/>
          <p:cNvSpPr>
            <a:spLocks noChangeArrowheads="1"/>
          </p:cNvSpPr>
          <p:nvPr/>
        </p:nvSpPr>
        <p:spPr bwMode="auto">
          <a:xfrm>
            <a:off x="6645275" y="2519363"/>
            <a:ext cx="184150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TW" altLang="en-US" sz="1200" b="1">
              <a:latin typeface="Tahoma" pitchFamily="34" charset="0"/>
            </a:endParaRPr>
          </a:p>
        </p:txBody>
      </p:sp>
      <p:sp>
        <p:nvSpPr>
          <p:cNvPr id="17416" name="Text Box 14"/>
          <p:cNvSpPr txBox="1">
            <a:spLocks noChangeArrowheads="1"/>
          </p:cNvSpPr>
          <p:nvPr/>
        </p:nvSpPr>
        <p:spPr bwMode="auto">
          <a:xfrm>
            <a:off x="5576888" y="1295400"/>
            <a:ext cx="1219200" cy="6397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1200" b="1">
                <a:latin typeface="Tahoma" pitchFamily="34" charset="0"/>
              </a:rPr>
              <a:t>Adsorption Isotherm Apparatus</a:t>
            </a:r>
          </a:p>
        </p:txBody>
      </p:sp>
      <p:pic>
        <p:nvPicPr>
          <p:cNvPr id="17417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1371600"/>
            <a:ext cx="16764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6" descr="DSC_036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286000"/>
            <a:ext cx="11207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9" name="Text Box 18"/>
          <p:cNvSpPr txBox="1">
            <a:spLocks noChangeArrowheads="1"/>
          </p:cNvSpPr>
          <p:nvPr/>
        </p:nvSpPr>
        <p:spPr bwMode="auto">
          <a:xfrm>
            <a:off x="0" y="18288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altLang="zh-TW" sz="1200" b="1">
                <a:latin typeface="Tahoma" pitchFamily="34" charset="0"/>
              </a:rPr>
              <a:t>Fixed Bed Adsorption System</a:t>
            </a:r>
          </a:p>
        </p:txBody>
      </p:sp>
      <p:sp>
        <p:nvSpPr>
          <p:cNvPr id="17420" name="Text Box 19"/>
          <p:cNvSpPr txBox="1">
            <a:spLocks noChangeArrowheads="1"/>
          </p:cNvSpPr>
          <p:nvPr/>
        </p:nvSpPr>
        <p:spPr bwMode="auto">
          <a:xfrm>
            <a:off x="7086600" y="1524000"/>
            <a:ext cx="1752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sz="1200" b="1">
                <a:latin typeface="Tahoma" pitchFamily="34" charset="0"/>
              </a:rPr>
              <a:t>RO Membrane Unit</a:t>
            </a:r>
          </a:p>
        </p:txBody>
      </p:sp>
      <p:pic>
        <p:nvPicPr>
          <p:cNvPr id="17421" name="Picture 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1371600"/>
            <a:ext cx="1076325" cy="1600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7422" name="Text Box 21"/>
          <p:cNvSpPr txBox="1">
            <a:spLocks noChangeArrowheads="1"/>
          </p:cNvSpPr>
          <p:nvPr/>
        </p:nvSpPr>
        <p:spPr bwMode="auto">
          <a:xfrm>
            <a:off x="1295400" y="1295400"/>
            <a:ext cx="1143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altLang="zh-TW" sz="1200" b="1">
                <a:latin typeface="Tahoma" pitchFamily="34" charset="0"/>
              </a:rPr>
              <a:t>Batch Adsorption Kinetic Tank</a:t>
            </a:r>
          </a:p>
        </p:txBody>
      </p:sp>
      <p:pic>
        <p:nvPicPr>
          <p:cNvPr id="17423" name="Picture 22" descr="P10001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4200" y="1828800"/>
            <a:ext cx="1981200" cy="14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4" name="Picture 24" descr="Setup-generator and detecto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62800" y="3581400"/>
            <a:ext cx="19558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5" name="Text Box 25"/>
          <p:cNvSpPr txBox="1">
            <a:spLocks noChangeArrowheads="1"/>
          </p:cNvSpPr>
          <p:nvPr/>
        </p:nvSpPr>
        <p:spPr bwMode="auto">
          <a:xfrm>
            <a:off x="7467600" y="5133975"/>
            <a:ext cx="1752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kumimoji="0" lang="en-US" altLang="zh-TW" sz="1200" b="1">
                <a:latin typeface="Tahoma" pitchFamily="34" charset="0"/>
              </a:rPr>
              <a:t>Ozone Treatment</a:t>
            </a:r>
          </a:p>
        </p:txBody>
      </p:sp>
      <p:pic>
        <p:nvPicPr>
          <p:cNvPr id="17426" name="Picture 2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62600" y="4953000"/>
            <a:ext cx="1828800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7" name="Text Box 27"/>
          <p:cNvSpPr txBox="1">
            <a:spLocks noChangeArrowheads="1"/>
          </p:cNvSpPr>
          <p:nvPr/>
        </p:nvSpPr>
        <p:spPr bwMode="auto">
          <a:xfrm>
            <a:off x="6324600" y="6324600"/>
            <a:ext cx="1981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sz="1200" b="1">
                <a:latin typeface="Tahoma" pitchFamily="34" charset="0"/>
              </a:rPr>
              <a:t>Coagulation (Jar Test)</a:t>
            </a:r>
          </a:p>
        </p:txBody>
      </p:sp>
      <p:pic>
        <p:nvPicPr>
          <p:cNvPr id="17428" name="Picture 28" descr="IMG_053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48000" y="5029200"/>
            <a:ext cx="1905000" cy="15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9" name="Text Box 30"/>
          <p:cNvSpPr txBox="1">
            <a:spLocks noChangeArrowheads="1"/>
          </p:cNvSpPr>
          <p:nvPr/>
        </p:nvSpPr>
        <p:spPr bwMode="auto">
          <a:xfrm>
            <a:off x="3048000" y="4648200"/>
            <a:ext cx="2286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altLang="zh-TW" sz="1200" b="1">
                <a:latin typeface="Tahoma" pitchFamily="34" charset="0"/>
              </a:rPr>
              <a:t>Bioreactor</a:t>
            </a:r>
          </a:p>
        </p:txBody>
      </p:sp>
      <p:sp>
        <p:nvSpPr>
          <p:cNvPr id="17430" name="Text Box 35"/>
          <p:cNvSpPr txBox="1">
            <a:spLocks noChangeArrowheads="1"/>
          </p:cNvSpPr>
          <p:nvPr/>
        </p:nvSpPr>
        <p:spPr bwMode="auto">
          <a:xfrm>
            <a:off x="228600" y="5715000"/>
            <a:ext cx="2286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altLang="zh-TW" sz="1200" b="1">
                <a:latin typeface="Tahoma" pitchFamily="34" charset="0"/>
              </a:rPr>
              <a:t>Bioreaction Kinetics</a:t>
            </a:r>
          </a:p>
        </p:txBody>
      </p:sp>
      <p:pic>
        <p:nvPicPr>
          <p:cNvPr id="17431" name="Picture 3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143000" y="4495800"/>
            <a:ext cx="1290638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553224" y="2057400"/>
            <a:ext cx="1447800" cy="1371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895600" y="2362200"/>
            <a:ext cx="2590800" cy="2438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1331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altLang="zh-TW" sz="3200" b="1" dirty="0" smtClean="0">
                <a:solidFill>
                  <a:srgbClr val="FF0000"/>
                </a:solidFill>
              </a:rPr>
              <a:t>The Strategy – HK as a Technology Market Place</a:t>
            </a:r>
            <a:endParaRPr lang="zh-TW" altLang="en-US" sz="3200" b="1" dirty="0" smtClean="0">
              <a:solidFill>
                <a:srgbClr val="FF00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286000" y="2057400"/>
            <a:ext cx="1447800" cy="1371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286000" y="3810000"/>
            <a:ext cx="1447800" cy="1371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343400" y="3810000"/>
            <a:ext cx="1447800" cy="1371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343400" y="2057400"/>
            <a:ext cx="1447800" cy="1371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13321" name="TextBox 12"/>
          <p:cNvSpPr txBox="1">
            <a:spLocks noChangeArrowheads="1"/>
          </p:cNvSpPr>
          <p:nvPr/>
        </p:nvSpPr>
        <p:spPr bwMode="auto">
          <a:xfrm>
            <a:off x="2286000" y="2514600"/>
            <a:ext cx="160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/>
              <a:t>Government</a:t>
            </a:r>
            <a:endParaRPr lang="zh-TW" altLang="en-US"/>
          </a:p>
        </p:txBody>
      </p:sp>
      <p:sp>
        <p:nvSpPr>
          <p:cNvPr id="13322" name="TextBox 13"/>
          <p:cNvSpPr txBox="1">
            <a:spLocks noChangeArrowheads="1"/>
          </p:cNvSpPr>
          <p:nvPr/>
        </p:nvSpPr>
        <p:spPr bwMode="auto">
          <a:xfrm>
            <a:off x="4572000" y="2525713"/>
            <a:ext cx="1143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/>
              <a:t>Industry</a:t>
            </a:r>
            <a:endParaRPr lang="zh-TW" altLang="en-US"/>
          </a:p>
        </p:txBody>
      </p:sp>
      <p:sp>
        <p:nvSpPr>
          <p:cNvPr id="13323" name="TextBox 14"/>
          <p:cNvSpPr txBox="1">
            <a:spLocks noChangeArrowheads="1"/>
          </p:cNvSpPr>
          <p:nvPr/>
        </p:nvSpPr>
        <p:spPr bwMode="auto">
          <a:xfrm>
            <a:off x="2438400" y="4354513"/>
            <a:ext cx="1219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dirty="0"/>
              <a:t>University</a:t>
            </a:r>
            <a:endParaRPr lang="zh-TW" altLang="en-US" dirty="0"/>
          </a:p>
        </p:txBody>
      </p:sp>
      <p:sp>
        <p:nvSpPr>
          <p:cNvPr id="13324" name="TextBox 15"/>
          <p:cNvSpPr txBox="1">
            <a:spLocks noChangeArrowheads="1"/>
          </p:cNvSpPr>
          <p:nvPr/>
        </p:nvSpPr>
        <p:spPr bwMode="auto">
          <a:xfrm>
            <a:off x="4572000" y="4114800"/>
            <a:ext cx="1143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TW" dirty="0"/>
              <a:t>R&amp;D Institutes</a:t>
            </a:r>
            <a:endParaRPr lang="zh-TW" altLang="en-US" dirty="0"/>
          </a:p>
        </p:txBody>
      </p:sp>
      <p:sp>
        <p:nvSpPr>
          <p:cNvPr id="13325" name="TextBox 16"/>
          <p:cNvSpPr txBox="1">
            <a:spLocks noChangeArrowheads="1"/>
          </p:cNvSpPr>
          <p:nvPr/>
        </p:nvSpPr>
        <p:spPr bwMode="auto">
          <a:xfrm>
            <a:off x="762000" y="1905000"/>
            <a:ext cx="123823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dirty="0" smtClean="0"/>
              <a:t>Innovation </a:t>
            </a:r>
            <a:r>
              <a:rPr lang="en-US" altLang="zh-TW" dirty="0"/>
              <a:t>policies</a:t>
            </a:r>
            <a:endParaRPr lang="zh-TW" altLang="en-US" dirty="0"/>
          </a:p>
        </p:txBody>
      </p:sp>
      <p:sp>
        <p:nvSpPr>
          <p:cNvPr id="13326" name="TextBox 17"/>
          <p:cNvSpPr txBox="1">
            <a:spLocks noChangeArrowheads="1"/>
          </p:cNvSpPr>
          <p:nvPr/>
        </p:nvSpPr>
        <p:spPr bwMode="auto">
          <a:xfrm>
            <a:off x="1857356" y="5214950"/>
            <a:ext cx="198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TW" dirty="0"/>
              <a:t>Fundamentals</a:t>
            </a:r>
            <a:endParaRPr lang="zh-TW" altLang="en-US" dirty="0"/>
          </a:p>
        </p:txBody>
      </p:sp>
      <p:sp>
        <p:nvSpPr>
          <p:cNvPr id="13327" name="TextBox 19"/>
          <p:cNvSpPr txBox="1">
            <a:spLocks noChangeArrowheads="1"/>
          </p:cNvSpPr>
          <p:nvPr/>
        </p:nvSpPr>
        <p:spPr bwMode="auto">
          <a:xfrm>
            <a:off x="5143504" y="1357298"/>
            <a:ext cx="1828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dirty="0"/>
              <a:t>High tech manufacturing</a:t>
            </a:r>
            <a:endParaRPr lang="zh-TW" altLang="en-US" dirty="0"/>
          </a:p>
        </p:txBody>
      </p:sp>
      <p:sp>
        <p:nvSpPr>
          <p:cNvPr id="13328" name="TextBox 22"/>
          <p:cNvSpPr txBox="1">
            <a:spLocks noChangeArrowheads="1"/>
          </p:cNvSpPr>
          <p:nvPr/>
        </p:nvSpPr>
        <p:spPr bwMode="auto">
          <a:xfrm>
            <a:off x="6791348" y="2438400"/>
            <a:ext cx="1066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TW" dirty="0"/>
              <a:t>Capital Market</a:t>
            </a:r>
            <a:endParaRPr lang="zh-TW" altLang="en-US" dirty="0"/>
          </a:p>
        </p:txBody>
      </p:sp>
      <p:sp>
        <p:nvSpPr>
          <p:cNvPr id="13329" name="TextBox 23"/>
          <p:cNvSpPr txBox="1">
            <a:spLocks noChangeArrowheads="1"/>
          </p:cNvSpPr>
          <p:nvPr/>
        </p:nvSpPr>
        <p:spPr bwMode="auto">
          <a:xfrm>
            <a:off x="762000" y="2743200"/>
            <a:ext cx="152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/>
              <a:t>Promotion of economic development</a:t>
            </a:r>
            <a:endParaRPr lang="zh-TW" altLang="en-US"/>
          </a:p>
        </p:txBody>
      </p:sp>
      <p:sp>
        <p:nvSpPr>
          <p:cNvPr id="13330" name="TextBox 24"/>
          <p:cNvSpPr txBox="1">
            <a:spLocks noChangeArrowheads="1"/>
          </p:cNvSpPr>
          <p:nvPr/>
        </p:nvSpPr>
        <p:spPr bwMode="auto">
          <a:xfrm>
            <a:off x="1357290" y="4714884"/>
            <a:ext cx="1371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dirty="0"/>
              <a:t>Human capital</a:t>
            </a:r>
            <a:endParaRPr lang="zh-TW" altLang="en-US" dirty="0"/>
          </a:p>
        </p:txBody>
      </p:sp>
      <p:sp>
        <p:nvSpPr>
          <p:cNvPr id="13331" name="TextBox 25"/>
          <p:cNvSpPr txBox="1">
            <a:spLocks noChangeArrowheads="1"/>
          </p:cNvSpPr>
          <p:nvPr/>
        </p:nvSpPr>
        <p:spPr bwMode="auto">
          <a:xfrm>
            <a:off x="5791200" y="4648200"/>
            <a:ext cx="1981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dirty="0"/>
              <a:t>Product </a:t>
            </a:r>
            <a:r>
              <a:rPr lang="en-US" altLang="zh-TW" dirty="0" smtClean="0"/>
              <a:t>development</a:t>
            </a:r>
            <a:endParaRPr lang="zh-TW" altLang="en-US" dirty="0"/>
          </a:p>
        </p:txBody>
      </p:sp>
      <p:sp>
        <p:nvSpPr>
          <p:cNvPr id="13332" name="TextBox 26"/>
          <p:cNvSpPr txBox="1">
            <a:spLocks noChangeArrowheads="1"/>
          </p:cNvSpPr>
          <p:nvPr/>
        </p:nvSpPr>
        <p:spPr bwMode="auto">
          <a:xfrm>
            <a:off x="7429520" y="1571612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dirty="0"/>
              <a:t>Finance</a:t>
            </a:r>
            <a:endParaRPr lang="zh-TW" altLang="en-US" dirty="0"/>
          </a:p>
        </p:txBody>
      </p:sp>
      <p:sp>
        <p:nvSpPr>
          <p:cNvPr id="13333" name="TextBox 27"/>
          <p:cNvSpPr txBox="1">
            <a:spLocks noChangeArrowheads="1"/>
          </p:cNvSpPr>
          <p:nvPr/>
        </p:nvSpPr>
        <p:spPr bwMode="auto">
          <a:xfrm>
            <a:off x="4000496" y="1428736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dirty="0"/>
              <a:t>Branding</a:t>
            </a:r>
            <a:endParaRPr lang="zh-TW" altLang="en-US" dirty="0"/>
          </a:p>
        </p:txBody>
      </p:sp>
      <p:sp>
        <p:nvSpPr>
          <p:cNvPr id="13334" name="TextBox 28"/>
          <p:cNvSpPr txBox="1">
            <a:spLocks noChangeArrowheads="1"/>
          </p:cNvSpPr>
          <p:nvPr/>
        </p:nvSpPr>
        <p:spPr bwMode="auto">
          <a:xfrm>
            <a:off x="4724400" y="5410201"/>
            <a:ext cx="17764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dirty="0"/>
              <a:t>Pilot testing </a:t>
            </a:r>
            <a:r>
              <a:rPr lang="en-US" altLang="zh-TW" dirty="0" smtClean="0"/>
              <a:t>and prototyping</a:t>
            </a:r>
            <a:endParaRPr lang="zh-TW" altLang="en-US" dirty="0"/>
          </a:p>
        </p:txBody>
      </p:sp>
      <p:sp>
        <p:nvSpPr>
          <p:cNvPr id="13335" name="TextBox 29"/>
          <p:cNvSpPr txBox="1">
            <a:spLocks noChangeArrowheads="1"/>
          </p:cNvSpPr>
          <p:nvPr/>
        </p:nvSpPr>
        <p:spPr bwMode="auto">
          <a:xfrm>
            <a:off x="5943600" y="4114800"/>
            <a:ext cx="304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/>
              <a:t>Process development</a:t>
            </a:r>
            <a:endParaRPr lang="zh-TW" altLang="en-US"/>
          </a:p>
        </p:txBody>
      </p:sp>
      <p:cxnSp>
        <p:nvCxnSpPr>
          <p:cNvPr id="25" name="Straight Arrow Connector 24"/>
          <p:cNvCxnSpPr>
            <a:endCxn id="22" idx="3"/>
          </p:cNvCxnSpPr>
          <p:nvPr/>
        </p:nvCxnSpPr>
        <p:spPr>
          <a:xfrm flipV="1">
            <a:off x="5643570" y="3228134"/>
            <a:ext cx="1121680" cy="843808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3" idx="5"/>
            <a:endCxn id="6" idx="1"/>
          </p:cNvCxnSpPr>
          <p:nvPr/>
        </p:nvCxnSpPr>
        <p:spPr>
          <a:xfrm rot="16200000" flipH="1">
            <a:off x="3647234" y="3102674"/>
            <a:ext cx="782732" cy="1033652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715008" y="3571876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$</a:t>
            </a:r>
            <a:endParaRPr lang="zh-TW" altLang="en-US" dirty="0"/>
          </a:p>
        </p:txBody>
      </p:sp>
      <p:sp>
        <p:nvSpPr>
          <p:cNvPr id="29" name="Rectangle 28"/>
          <p:cNvSpPr/>
          <p:nvPr/>
        </p:nvSpPr>
        <p:spPr>
          <a:xfrm>
            <a:off x="5214942" y="350043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$</a:t>
            </a:r>
            <a:endParaRPr lang="zh-TW" altLang="en-US" dirty="0"/>
          </a:p>
        </p:txBody>
      </p:sp>
      <p:sp>
        <p:nvSpPr>
          <p:cNvPr id="30" name="Rectangle 29"/>
          <p:cNvSpPr/>
          <p:nvPr/>
        </p:nvSpPr>
        <p:spPr>
          <a:xfrm>
            <a:off x="4429124" y="3571876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$</a:t>
            </a:r>
            <a:endParaRPr lang="zh-TW" alt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8501090" y="5143512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D134D9D-41A9-4647-B565-65BA70B90DA7}" type="slidenum">
              <a:rPr lang="zh-TW" altLang="en-US" smtClean="0"/>
              <a:pPr/>
              <a:t>20</a:t>
            </a:fld>
            <a:endParaRPr lang="en-US" altLang="zh-TW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915400" cy="533400"/>
          </a:xfrm>
        </p:spPr>
        <p:txBody>
          <a:bodyPr/>
          <a:lstStyle/>
          <a:p>
            <a:pPr eaLnBrk="1" hangingPunct="1"/>
            <a:r>
              <a:rPr lang="en-US" altLang="zh-TW" sz="3200" dirty="0" err="1" smtClean="0">
                <a:solidFill>
                  <a:srgbClr val="A50021"/>
                </a:solidFill>
                <a:ea typeface="新細明體" pitchFamily="18" charset="-120"/>
              </a:rPr>
              <a:t>Bioaugmentation</a:t>
            </a:r>
            <a:endParaRPr lang="en-US" altLang="zh-TW" sz="3200" dirty="0" smtClean="0">
              <a:solidFill>
                <a:srgbClr val="A50021"/>
              </a:solidFill>
              <a:ea typeface="新細明體" pitchFamily="18" charset="-120"/>
            </a:endParaRPr>
          </a:p>
        </p:txBody>
      </p:sp>
      <p:sp>
        <p:nvSpPr>
          <p:cNvPr id="18437" name="TextBox 25"/>
          <p:cNvSpPr txBox="1">
            <a:spLocks noChangeArrowheads="1"/>
          </p:cNvSpPr>
          <p:nvPr/>
        </p:nvSpPr>
        <p:spPr bwMode="auto">
          <a:xfrm>
            <a:off x="609600" y="914400"/>
            <a:ext cx="481965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en-US" altLang="zh-TW" dirty="0" err="1" smtClean="0"/>
              <a:t>B</a:t>
            </a:r>
            <a:r>
              <a:rPr kumimoji="0" lang="en-US" altLang="zh-TW" dirty="0" err="1" smtClean="0">
                <a:cs typeface="Arial" charset="0"/>
              </a:rPr>
              <a:t>iotreatment</a:t>
            </a:r>
            <a:r>
              <a:rPr kumimoji="0" lang="en-US" altLang="zh-TW" dirty="0" smtClean="0">
                <a:cs typeface="Arial" charset="0"/>
              </a:rPr>
              <a:t> using </a:t>
            </a:r>
            <a:r>
              <a:rPr kumimoji="0" lang="en-US" altLang="zh-TW" dirty="0">
                <a:cs typeface="Arial" charset="0"/>
              </a:rPr>
              <a:t>consortia with </a:t>
            </a:r>
            <a:r>
              <a:rPr kumimoji="0" lang="en-US" altLang="zh-TW" dirty="0" smtClean="0">
                <a:cs typeface="Arial" charset="0"/>
              </a:rPr>
              <a:t>isolated bacteria </a:t>
            </a:r>
            <a:r>
              <a:rPr kumimoji="0" lang="en-US" altLang="zh-TW" dirty="0">
                <a:cs typeface="Arial" charset="0"/>
              </a:rPr>
              <a:t>from mixed sludge for wastewater with given pollutants</a:t>
            </a:r>
          </a:p>
        </p:txBody>
      </p:sp>
      <p:sp>
        <p:nvSpPr>
          <p:cNvPr id="18438" name="TextBox 75"/>
          <p:cNvSpPr txBox="1">
            <a:spLocks noChangeArrowheads="1"/>
          </p:cNvSpPr>
          <p:nvPr/>
        </p:nvSpPr>
        <p:spPr bwMode="auto">
          <a:xfrm>
            <a:off x="228600" y="2057400"/>
            <a:ext cx="15589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1400" u="sng"/>
              <a:t>Single population</a:t>
            </a:r>
          </a:p>
        </p:txBody>
      </p:sp>
      <p:sp>
        <p:nvSpPr>
          <p:cNvPr id="18439" name="TextBox 76"/>
          <p:cNvSpPr txBox="1">
            <a:spLocks noChangeArrowheads="1"/>
          </p:cNvSpPr>
          <p:nvPr/>
        </p:nvSpPr>
        <p:spPr bwMode="auto">
          <a:xfrm>
            <a:off x="228600" y="3810000"/>
            <a:ext cx="11001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1400" u="sng"/>
              <a:t>Consortium</a:t>
            </a:r>
          </a:p>
        </p:txBody>
      </p:sp>
      <p:grpSp>
        <p:nvGrpSpPr>
          <p:cNvPr id="2" name="Group 181"/>
          <p:cNvGrpSpPr>
            <a:grpSpLocks/>
          </p:cNvGrpSpPr>
          <p:nvPr/>
        </p:nvGrpSpPr>
        <p:grpSpPr bwMode="auto">
          <a:xfrm>
            <a:off x="304800" y="4470400"/>
            <a:ext cx="5562600" cy="1030288"/>
            <a:chOff x="729338" y="4176852"/>
            <a:chExt cx="5492590" cy="1030330"/>
          </a:xfrm>
        </p:grpSpPr>
        <p:grpSp>
          <p:nvGrpSpPr>
            <p:cNvPr id="3" name="Group 34"/>
            <p:cNvGrpSpPr>
              <a:grpSpLocks/>
            </p:cNvGrpSpPr>
            <p:nvPr/>
          </p:nvGrpSpPr>
          <p:grpSpPr bwMode="auto">
            <a:xfrm>
              <a:off x="729338" y="4176852"/>
              <a:ext cx="5492590" cy="1030330"/>
              <a:chOff x="693841" y="4385964"/>
              <a:chExt cx="5194078" cy="769776"/>
            </a:xfrm>
          </p:grpSpPr>
          <p:sp>
            <p:nvSpPr>
              <p:cNvPr id="36" name="Rounded Rectangle 35"/>
              <p:cNvSpPr/>
              <p:nvPr/>
            </p:nvSpPr>
            <p:spPr>
              <a:xfrm>
                <a:off x="1445382" y="4385964"/>
                <a:ext cx="864197" cy="181473"/>
              </a:xfrm>
              <a:prstGeom prst="roundRect">
                <a:avLst/>
              </a:prstGeom>
              <a:solidFill>
                <a:schemeClr val="accent1"/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kumimoji="0" lang="en-US" sz="1200" dirty="0">
                    <a:solidFill>
                      <a:schemeClr val="tx1"/>
                    </a:solidFill>
                  </a:rPr>
                  <a:t>Bacteria 1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693841" y="4965965"/>
                <a:ext cx="967961" cy="189775"/>
              </a:xfrm>
              <a:prstGeom prst="rect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kumimoji="0" lang="en-US" sz="1200" dirty="0">
                    <a:solidFill>
                      <a:schemeClr val="tx1"/>
                    </a:solidFill>
                  </a:rPr>
                  <a:t>Substrate 1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4616081" y="4965965"/>
                <a:ext cx="1271838" cy="170798"/>
              </a:xfrm>
              <a:prstGeom prst="rect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kumimoji="0" lang="en-US" sz="1200" dirty="0">
                    <a:solidFill>
                      <a:schemeClr val="tx1"/>
                    </a:solidFill>
                  </a:rPr>
                  <a:t>Simple product 1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2598633" y="4965965"/>
                <a:ext cx="1083581" cy="181472"/>
              </a:xfrm>
              <a:prstGeom prst="rect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kumimoji="0" lang="en-US" sz="1200" dirty="0">
                    <a:solidFill>
                      <a:schemeClr val="tx1"/>
                    </a:solidFill>
                  </a:rPr>
                  <a:t>Intermediate 1</a:t>
                </a:r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>
                <a:off x="3895670" y="4385964"/>
                <a:ext cx="936831" cy="181473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kumimoji="0" lang="en-US" sz="1200" dirty="0">
                    <a:solidFill>
                      <a:schemeClr val="tx1"/>
                    </a:solidFill>
                  </a:rPr>
                  <a:t>Bacteria 2</a:t>
                </a:r>
              </a:p>
            </p:txBody>
          </p:sp>
        </p:grpSp>
        <p:grpSp>
          <p:nvGrpSpPr>
            <p:cNvPr id="4" name="Group 180"/>
            <p:cNvGrpSpPr>
              <a:grpSpLocks/>
            </p:cNvGrpSpPr>
            <p:nvPr/>
          </p:nvGrpSpPr>
          <p:grpSpPr bwMode="auto">
            <a:xfrm>
              <a:off x="1752599" y="4419600"/>
              <a:ext cx="3124201" cy="660494"/>
              <a:chOff x="1752599" y="4419600"/>
              <a:chExt cx="3124201" cy="660494"/>
            </a:xfrm>
          </p:grpSpPr>
          <p:cxnSp>
            <p:nvCxnSpPr>
              <p:cNvPr id="84" name="Straight Arrow Connector 83"/>
              <p:cNvCxnSpPr>
                <a:stCxn id="37" idx="3"/>
                <a:endCxn id="40" idx="1"/>
              </p:cNvCxnSpPr>
              <p:nvPr/>
            </p:nvCxnSpPr>
            <p:spPr>
              <a:xfrm flipV="1">
                <a:off x="1752929" y="5073827"/>
                <a:ext cx="990673" cy="635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Arrow Connector 95"/>
              <p:cNvCxnSpPr>
                <a:stCxn id="40" idx="3"/>
                <a:endCxn id="38" idx="1"/>
              </p:cNvCxnSpPr>
              <p:nvPr/>
            </p:nvCxnSpPr>
            <p:spPr>
              <a:xfrm flipV="1">
                <a:off x="3889458" y="5067476"/>
                <a:ext cx="987538" cy="635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Arrow Connector 123"/>
              <p:cNvCxnSpPr>
                <a:stCxn id="36" idx="2"/>
              </p:cNvCxnSpPr>
              <p:nvPr/>
            </p:nvCxnSpPr>
            <p:spPr>
              <a:xfrm rot="5400000">
                <a:off x="1676983" y="4724572"/>
                <a:ext cx="608038" cy="156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lgDashDot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Arrow Connector 171"/>
              <p:cNvCxnSpPr/>
              <p:nvPr/>
            </p:nvCxnSpPr>
            <p:spPr>
              <a:xfrm rot="5400000">
                <a:off x="4035308" y="4723778"/>
                <a:ext cx="609625" cy="156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lgDashDot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Group 190"/>
          <p:cNvGrpSpPr>
            <a:grpSpLocks/>
          </p:cNvGrpSpPr>
          <p:nvPr/>
        </p:nvGrpSpPr>
        <p:grpSpPr bwMode="auto">
          <a:xfrm>
            <a:off x="976313" y="2514600"/>
            <a:ext cx="4891087" cy="1016000"/>
            <a:chOff x="290711" y="2133602"/>
            <a:chExt cx="4890889" cy="1016183"/>
          </a:xfrm>
        </p:grpSpPr>
        <p:grpSp>
          <p:nvGrpSpPr>
            <p:cNvPr id="6" name="Group 153"/>
            <p:cNvGrpSpPr>
              <a:grpSpLocks/>
            </p:cNvGrpSpPr>
            <p:nvPr/>
          </p:nvGrpSpPr>
          <p:grpSpPr bwMode="auto">
            <a:xfrm>
              <a:off x="290711" y="2133602"/>
              <a:ext cx="4890889" cy="1016183"/>
              <a:chOff x="836145" y="4396534"/>
              <a:chExt cx="4625075" cy="759206"/>
            </a:xfrm>
          </p:grpSpPr>
          <p:sp>
            <p:nvSpPr>
              <p:cNvPr id="155" name="Rounded Rectangle 154"/>
              <p:cNvSpPr/>
              <p:nvPr/>
            </p:nvSpPr>
            <p:spPr>
              <a:xfrm>
                <a:off x="2434880" y="4396534"/>
                <a:ext cx="864668" cy="181498"/>
              </a:xfrm>
              <a:prstGeom prst="roundRect">
                <a:avLst/>
              </a:prstGeom>
              <a:solidFill>
                <a:schemeClr val="accent1"/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kumimoji="0" lang="en-US" sz="1200" dirty="0">
                    <a:solidFill>
                      <a:schemeClr val="tx1"/>
                    </a:solidFill>
                  </a:rPr>
                  <a:t>Bacteria 1</a:t>
                </a:r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836145" y="4965939"/>
                <a:ext cx="825638" cy="189802"/>
              </a:xfrm>
              <a:prstGeom prst="rect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kumimoji="0" lang="en-US" sz="1200" dirty="0">
                    <a:solidFill>
                      <a:schemeClr val="tx1"/>
                    </a:solidFill>
                  </a:rPr>
                  <a:t>Substrate</a:t>
                </a:r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4092162" y="4965939"/>
                <a:ext cx="1369058" cy="170821"/>
              </a:xfrm>
              <a:prstGeom prst="rect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kumimoji="0" lang="en-US" sz="1200" dirty="0">
                    <a:solidFill>
                      <a:schemeClr val="tx1"/>
                    </a:solidFill>
                  </a:rPr>
                  <a:t>Simple product</a:t>
                </a:r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2362825" y="4965939"/>
                <a:ext cx="1008780" cy="181498"/>
              </a:xfrm>
              <a:prstGeom prst="rect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kumimoji="0" lang="en-US" sz="1200" dirty="0">
                    <a:solidFill>
                      <a:schemeClr val="tx1"/>
                    </a:solidFill>
                  </a:rPr>
                  <a:t>Intermediate</a:t>
                </a:r>
              </a:p>
            </p:txBody>
          </p:sp>
          <p:sp>
            <p:nvSpPr>
              <p:cNvPr id="18470" name="TextBox 162"/>
              <p:cNvSpPr txBox="1">
                <a:spLocks noChangeArrowheads="1"/>
              </p:cNvSpPr>
              <p:nvPr/>
            </p:nvSpPr>
            <p:spPr bwMode="auto">
              <a:xfrm>
                <a:off x="1642113" y="4624254"/>
                <a:ext cx="820395" cy="206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kumimoji="0" lang="en-US" altLang="zh-TW" sz="1200"/>
                  <a:t>Enzyme 1</a:t>
                </a:r>
              </a:p>
            </p:txBody>
          </p:sp>
          <p:sp>
            <p:nvSpPr>
              <p:cNvPr id="18471" name="TextBox 163"/>
              <p:cNvSpPr txBox="1">
                <a:spLocks noChangeArrowheads="1"/>
              </p:cNvSpPr>
              <p:nvPr/>
            </p:nvSpPr>
            <p:spPr bwMode="auto">
              <a:xfrm>
                <a:off x="3452914" y="4624254"/>
                <a:ext cx="820395" cy="206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kumimoji="0" lang="en-US" altLang="zh-TW" sz="1200"/>
                  <a:t>Enzyme 2</a:t>
                </a:r>
              </a:p>
            </p:txBody>
          </p:sp>
        </p:grpSp>
        <p:grpSp>
          <p:nvGrpSpPr>
            <p:cNvPr id="7" name="Group 189"/>
            <p:cNvGrpSpPr>
              <a:grpSpLocks/>
            </p:cNvGrpSpPr>
            <p:nvPr/>
          </p:nvGrpSpPr>
          <p:grpSpPr bwMode="auto">
            <a:xfrm>
              <a:off x="1163490" y="2376351"/>
              <a:ext cx="2570310" cy="646342"/>
              <a:chOff x="1163490" y="2376351"/>
              <a:chExt cx="2570310" cy="646342"/>
            </a:xfrm>
          </p:grpSpPr>
          <p:cxnSp>
            <p:nvCxnSpPr>
              <p:cNvPr id="167" name="Straight Arrow Connector 166"/>
              <p:cNvCxnSpPr>
                <a:stCxn id="156" idx="3"/>
                <a:endCxn id="159" idx="1"/>
              </p:cNvCxnSpPr>
              <p:nvPr/>
            </p:nvCxnSpPr>
            <p:spPr>
              <a:xfrm flipV="1">
                <a:off x="1163801" y="3016411"/>
                <a:ext cx="741332" cy="635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Arrow Connector 168"/>
              <p:cNvCxnSpPr>
                <a:stCxn id="159" idx="3"/>
                <a:endCxn id="157" idx="1"/>
              </p:cNvCxnSpPr>
              <p:nvPr/>
            </p:nvCxnSpPr>
            <p:spPr>
              <a:xfrm flipV="1">
                <a:off x="2971890" y="3010060"/>
                <a:ext cx="761969" cy="635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Arrow Connector 176"/>
              <p:cNvCxnSpPr>
                <a:stCxn id="155" idx="2"/>
              </p:cNvCxnSpPr>
              <p:nvPr/>
            </p:nvCxnSpPr>
            <p:spPr>
              <a:xfrm rot="5400000">
                <a:off x="1721719" y="2255160"/>
                <a:ext cx="595419" cy="83816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lgDashDot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Arrow Connector 177"/>
              <p:cNvCxnSpPr>
                <a:stCxn id="155" idx="2"/>
              </p:cNvCxnSpPr>
              <p:nvPr/>
            </p:nvCxnSpPr>
            <p:spPr>
              <a:xfrm rot="16200000" flipH="1">
                <a:off x="2559885" y="2255160"/>
                <a:ext cx="595419" cy="83816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lgDashDot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9" name="Rectangle 88"/>
          <p:cNvSpPr/>
          <p:nvPr/>
        </p:nvSpPr>
        <p:spPr>
          <a:xfrm>
            <a:off x="304800" y="5689600"/>
            <a:ext cx="1066800" cy="25400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kumimoji="0" lang="en-US" sz="1200" dirty="0">
                <a:solidFill>
                  <a:schemeClr val="tx1"/>
                </a:solidFill>
              </a:rPr>
              <a:t>Substrate 2</a:t>
            </a:r>
          </a:p>
        </p:txBody>
      </p:sp>
      <p:cxnSp>
        <p:nvCxnSpPr>
          <p:cNvPr id="18443" name="Straight Connector 90"/>
          <p:cNvCxnSpPr>
            <a:cxnSpLocks noChangeShapeType="1"/>
          </p:cNvCxnSpPr>
          <p:nvPr/>
        </p:nvCxnSpPr>
        <p:spPr bwMode="auto">
          <a:xfrm>
            <a:off x="2035175" y="4591050"/>
            <a:ext cx="1698625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lgDash"/>
            <a:round/>
            <a:headEnd type="arrow" w="med" len="med"/>
            <a:tailEnd type="arrow" w="med" len="med"/>
          </a:ln>
        </p:spPr>
      </p:cxnSp>
      <p:sp>
        <p:nvSpPr>
          <p:cNvPr id="99" name="Rectangle 98"/>
          <p:cNvSpPr/>
          <p:nvPr/>
        </p:nvSpPr>
        <p:spPr>
          <a:xfrm>
            <a:off x="2362200" y="5689600"/>
            <a:ext cx="1160463" cy="242888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kumimoji="0" lang="en-US" sz="1200" dirty="0">
                <a:solidFill>
                  <a:schemeClr val="tx1"/>
                </a:solidFill>
              </a:rPr>
              <a:t>Intermediate 2</a:t>
            </a:r>
          </a:p>
        </p:txBody>
      </p:sp>
      <p:cxnSp>
        <p:nvCxnSpPr>
          <p:cNvPr id="100" name="Straight Arrow Connector 99"/>
          <p:cNvCxnSpPr/>
          <p:nvPr/>
        </p:nvCxnSpPr>
        <p:spPr>
          <a:xfrm rot="5400000">
            <a:off x="1296194" y="5307806"/>
            <a:ext cx="1066800" cy="1588"/>
          </a:xfrm>
          <a:prstGeom prst="straightConnector1">
            <a:avLst/>
          </a:prstGeom>
          <a:ln w="19050">
            <a:solidFill>
              <a:schemeClr val="tx1"/>
            </a:solidFill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rot="5400000">
            <a:off x="3659188" y="5308600"/>
            <a:ext cx="1065212" cy="1588"/>
          </a:xfrm>
          <a:prstGeom prst="straightConnector1">
            <a:avLst/>
          </a:prstGeom>
          <a:ln w="19050">
            <a:solidFill>
              <a:schemeClr val="tx1"/>
            </a:solidFill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4495800" y="5689600"/>
            <a:ext cx="1362075" cy="22860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kumimoji="0" lang="en-US" sz="1200" dirty="0">
                <a:solidFill>
                  <a:schemeClr val="tx1"/>
                </a:solidFill>
              </a:rPr>
              <a:t>Simple product 1</a:t>
            </a:r>
          </a:p>
        </p:txBody>
      </p:sp>
      <p:cxnSp>
        <p:nvCxnSpPr>
          <p:cNvPr id="105" name="Straight Arrow Connector 104"/>
          <p:cNvCxnSpPr/>
          <p:nvPr/>
        </p:nvCxnSpPr>
        <p:spPr>
          <a:xfrm flipV="1">
            <a:off x="3492500" y="5835650"/>
            <a:ext cx="1003300" cy="63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49" name="Straight Arrow Connector 107"/>
          <p:cNvCxnSpPr>
            <a:cxnSpLocks noChangeShapeType="1"/>
            <a:stCxn id="89" idx="3"/>
            <a:endCxn id="99" idx="1"/>
          </p:cNvCxnSpPr>
          <p:nvPr/>
        </p:nvCxnSpPr>
        <p:spPr bwMode="auto">
          <a:xfrm flipV="1">
            <a:off x="1371600" y="5810250"/>
            <a:ext cx="990600" cy="635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8450" name="TextBox 40"/>
          <p:cNvSpPr txBox="1">
            <a:spLocks noChangeArrowheads="1"/>
          </p:cNvSpPr>
          <p:nvPr/>
        </p:nvSpPr>
        <p:spPr bwMode="auto">
          <a:xfrm>
            <a:off x="2286000" y="4318000"/>
            <a:ext cx="12954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1100"/>
              <a:t>Metabolites, etc.</a:t>
            </a:r>
            <a:endParaRPr kumimoji="0" lang="zh-TW" altLang="en-US" sz="1100"/>
          </a:p>
        </p:txBody>
      </p:sp>
      <p:sp>
        <p:nvSpPr>
          <p:cNvPr id="18451" name="TextBox 41"/>
          <p:cNvSpPr txBox="1">
            <a:spLocks noChangeArrowheads="1"/>
          </p:cNvSpPr>
          <p:nvPr/>
        </p:nvSpPr>
        <p:spPr bwMode="auto">
          <a:xfrm>
            <a:off x="4800600" y="3657600"/>
            <a:ext cx="2286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1600"/>
              <a:t>Intercellular interactions include:</a:t>
            </a:r>
          </a:p>
          <a:p>
            <a:r>
              <a:rPr kumimoji="0" lang="en-US" altLang="zh-TW" sz="1600"/>
              <a:t>Commensalism, amensalism, mutualism, parasitism</a:t>
            </a:r>
            <a:endParaRPr kumimoji="0" lang="zh-TW" altLang="en-US" sz="1600"/>
          </a:p>
        </p:txBody>
      </p:sp>
      <p:cxnSp>
        <p:nvCxnSpPr>
          <p:cNvPr id="18452" name="Straight Arrow Connector 43"/>
          <p:cNvCxnSpPr>
            <a:cxnSpLocks noChangeShapeType="1"/>
            <a:endCxn id="18450" idx="3"/>
          </p:cNvCxnSpPr>
          <p:nvPr/>
        </p:nvCxnSpPr>
        <p:spPr bwMode="auto">
          <a:xfrm rot="10800000" flipV="1">
            <a:off x="3581400" y="4191000"/>
            <a:ext cx="1143000" cy="25717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18453" name="Picture 18" descr="IMG_0232.jpg"/>
          <p:cNvPicPr>
            <a:picLocks noChangeAspect="1"/>
          </p:cNvPicPr>
          <p:nvPr/>
        </p:nvPicPr>
        <p:blipFill>
          <a:blip r:embed="rId2"/>
          <a:srcRect l="26190" t="1785" r="21429"/>
          <a:stretch>
            <a:fillRect/>
          </a:stretch>
        </p:blipFill>
        <p:spPr bwMode="auto">
          <a:xfrm>
            <a:off x="6156325" y="838200"/>
            <a:ext cx="11588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4" name="Picture 6" descr="DSCN394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5050" y="1981200"/>
            <a:ext cx="16065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55" name="Line 20"/>
          <p:cNvSpPr>
            <a:spLocks noChangeShapeType="1"/>
          </p:cNvSpPr>
          <p:nvPr/>
        </p:nvSpPr>
        <p:spPr bwMode="auto">
          <a:xfrm rot="5400000" flipV="1">
            <a:off x="7810500" y="4076700"/>
            <a:ext cx="6858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18456" name="Picture 5" descr="pcr-machi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97763" y="4495800"/>
            <a:ext cx="149383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57" name="TextBox 50"/>
          <p:cNvSpPr txBox="1">
            <a:spLocks noChangeArrowheads="1"/>
          </p:cNvSpPr>
          <p:nvPr/>
        </p:nvSpPr>
        <p:spPr bwMode="auto">
          <a:xfrm>
            <a:off x="7315200" y="914400"/>
            <a:ext cx="1295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>
                <a:solidFill>
                  <a:srgbClr val="0000FF"/>
                </a:solidFill>
                <a:latin typeface="Calibri" pitchFamily="34" charset="0"/>
              </a:rPr>
              <a:t>Bacteria</a:t>
            </a:r>
          </a:p>
          <a:p>
            <a:r>
              <a:rPr kumimoji="0" lang="en-US" altLang="zh-TW">
                <a:solidFill>
                  <a:srgbClr val="0000FF"/>
                </a:solidFill>
                <a:latin typeface="Calibri" pitchFamily="34" charset="0"/>
              </a:rPr>
              <a:t>cultivation</a:t>
            </a:r>
            <a:endParaRPr lang="en-US" altLang="zh-TW">
              <a:solidFill>
                <a:srgbClr val="0000FF"/>
              </a:solidFill>
            </a:endParaRPr>
          </a:p>
        </p:txBody>
      </p:sp>
      <p:sp>
        <p:nvSpPr>
          <p:cNvPr id="18458" name="TextBox 52"/>
          <p:cNvSpPr txBox="1">
            <a:spLocks noChangeArrowheads="1"/>
          </p:cNvSpPr>
          <p:nvPr/>
        </p:nvSpPr>
        <p:spPr bwMode="auto">
          <a:xfrm>
            <a:off x="7697788" y="3363913"/>
            <a:ext cx="9890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solidFill>
                  <a:srgbClr val="0000FF"/>
                </a:solidFill>
                <a:latin typeface="Calibri" pitchFamily="34" charset="0"/>
              </a:rPr>
              <a:t>Isolation</a:t>
            </a:r>
          </a:p>
        </p:txBody>
      </p:sp>
      <p:sp>
        <p:nvSpPr>
          <p:cNvPr id="18459" name="TextBox 53"/>
          <p:cNvSpPr txBox="1">
            <a:spLocks noChangeArrowheads="1"/>
          </p:cNvSpPr>
          <p:nvPr/>
        </p:nvSpPr>
        <p:spPr bwMode="auto">
          <a:xfrm>
            <a:off x="7391400" y="5954713"/>
            <a:ext cx="152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>
                <a:solidFill>
                  <a:srgbClr val="0000FF"/>
                </a:solidFill>
                <a:latin typeface="Calibri" pitchFamily="34" charset="0"/>
              </a:rPr>
              <a:t>Identification</a:t>
            </a:r>
            <a:endParaRPr kumimoji="0"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077200" cy="1676400"/>
          </a:xfrm>
        </p:spPr>
        <p:txBody>
          <a:bodyPr/>
          <a:lstStyle/>
          <a:p>
            <a:pPr eaLnBrk="1" hangingPunct="1"/>
            <a:r>
              <a:rPr lang="en-US" altLang="zh-TW" smtClean="0"/>
              <a:t/>
            </a:r>
            <a:br>
              <a:rPr lang="en-US" altLang="zh-TW" smtClean="0"/>
            </a:br>
            <a:endParaRPr lang="en-US" altLang="zh-TW" sz="4000" smtClean="0"/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228600" y="152400"/>
            <a:ext cx="65532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sz="4000" b="1" dirty="0">
                <a:solidFill>
                  <a:srgbClr val="FF0000"/>
                </a:solidFill>
                <a:latin typeface="Times New Roman" pitchFamily="18" charset="0"/>
              </a:rPr>
              <a:t>Contact Information</a:t>
            </a:r>
          </a:p>
          <a:p>
            <a:endParaRPr kumimoji="0" lang="en-US" altLang="zh-TW" sz="2000" dirty="0">
              <a:latin typeface="Times New Roman" pitchFamily="18" charset="0"/>
            </a:endParaRPr>
          </a:p>
          <a:p>
            <a:r>
              <a:rPr kumimoji="0" lang="en-US" altLang="zh-TW" sz="2400" dirty="0">
                <a:latin typeface="Times New Roman" pitchFamily="18" charset="0"/>
              </a:rPr>
              <a:t>Prof. Ka M. Ng</a:t>
            </a:r>
          </a:p>
          <a:p>
            <a:r>
              <a:rPr kumimoji="0" lang="en-US" altLang="zh-TW" sz="2400" dirty="0" err="1">
                <a:latin typeface="Times New Roman" pitchFamily="18" charset="0"/>
              </a:rPr>
              <a:t>Nano</a:t>
            </a:r>
            <a:r>
              <a:rPr kumimoji="0" lang="en-US" altLang="zh-TW" sz="2400" dirty="0">
                <a:latin typeface="Times New Roman" pitchFamily="18" charset="0"/>
              </a:rPr>
              <a:t> and Advanced Materials Limited</a:t>
            </a:r>
          </a:p>
          <a:p>
            <a:r>
              <a:rPr kumimoji="0" lang="en-US" altLang="zh-TW" sz="2400" dirty="0">
                <a:latin typeface="Times New Roman" pitchFamily="18" charset="0"/>
              </a:rPr>
              <a:t>Hong Kong University of Science and Technology</a:t>
            </a:r>
          </a:p>
          <a:p>
            <a:r>
              <a:rPr kumimoji="0" lang="en-US" altLang="zh-TW" sz="2400" dirty="0">
                <a:latin typeface="Times New Roman" pitchFamily="18" charset="0"/>
              </a:rPr>
              <a:t>Hong Kong</a:t>
            </a:r>
          </a:p>
          <a:p>
            <a:r>
              <a:rPr kumimoji="0" lang="en-US" altLang="zh-TW" sz="2400" dirty="0">
                <a:latin typeface="Times New Roman" pitchFamily="18" charset="0"/>
              </a:rPr>
              <a:t>Email: kmng@nami.org.hk</a:t>
            </a:r>
          </a:p>
          <a:p>
            <a:r>
              <a:rPr kumimoji="0" lang="en-US" altLang="zh-TW" sz="2400" dirty="0">
                <a:latin typeface="Times New Roman" pitchFamily="18" charset="0"/>
              </a:rPr>
              <a:t>Phone: 2358 8228</a:t>
            </a:r>
          </a:p>
          <a:p>
            <a:endParaRPr kumimoji="0" lang="en-US" altLang="zh-TW" sz="2400" dirty="0">
              <a:latin typeface="Times New Roman" pitchFamily="18" charset="0"/>
            </a:endParaRPr>
          </a:p>
        </p:txBody>
      </p:sp>
      <p:pic>
        <p:nvPicPr>
          <p:cNvPr id="46084" name="Picture 4" descr="panoram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962525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Op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Down Arrow 2"/>
          <p:cNvSpPr>
            <a:spLocks noChangeArrowheads="1"/>
          </p:cNvSpPr>
          <p:nvPr/>
        </p:nvSpPr>
        <p:spPr bwMode="auto">
          <a:xfrm rot="2170158">
            <a:off x="6465888" y="3325813"/>
            <a:ext cx="166687" cy="790575"/>
          </a:xfrm>
          <a:prstGeom prst="downArrow">
            <a:avLst>
              <a:gd name="adj1" fmla="val 50000"/>
              <a:gd name="adj2" fmla="val 149576"/>
            </a:avLst>
          </a:prstGeom>
          <a:solidFill>
            <a:srgbClr val="CC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kumimoji="0" lang="zh-TW" altLang="en-US"/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6096000" y="2743200"/>
            <a:ext cx="1524000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TW" sz="1600">
                <a:latin typeface="Times New Roman" pitchFamily="18" charset="0"/>
                <a:cs typeface="Times New Roman" pitchFamily="18" charset="0"/>
              </a:rPr>
              <a:t>NAMI Office &amp; Laboratories</a:t>
            </a:r>
            <a:endParaRPr lang="zh-TW" alt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1524000" y="6488113"/>
            <a:ext cx="5867400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TW"/>
              <a:t>The Hong Kong University of Science and Technology</a:t>
            </a: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www.ab.ust.hk/fmo/Enterprise/e3633041008172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0363200" cy="732751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kumimoji="1" lang="en-US" altLang="zh-TW" sz="3200" b="1" i="1" dirty="0" smtClean="0">
                <a:solidFill>
                  <a:srgbClr val="CC0000"/>
                </a:solidFill>
                <a:latin typeface="Lucida Sans" pitchFamily="34" charset="0"/>
                <a:cs typeface="Times New Roman" pitchFamily="18" charset="0"/>
              </a:rPr>
              <a:t/>
            </a:r>
            <a:br>
              <a:rPr kumimoji="1" lang="en-US" altLang="zh-TW" sz="3200" b="1" i="1" dirty="0" smtClean="0">
                <a:solidFill>
                  <a:srgbClr val="CC0000"/>
                </a:solidFill>
                <a:latin typeface="Lucida Sans" pitchFamily="34" charset="0"/>
                <a:cs typeface="Times New Roman" pitchFamily="18" charset="0"/>
              </a:rPr>
            </a:br>
            <a:r>
              <a:rPr kumimoji="1" lang="en-US" altLang="zh-TW" sz="3200" b="1" i="1" dirty="0" smtClean="0">
                <a:solidFill>
                  <a:srgbClr val="CC0000"/>
                </a:solidFill>
                <a:latin typeface="Lucida Sans" pitchFamily="34" charset="0"/>
                <a:cs typeface="Times New Roman" pitchFamily="18" charset="0"/>
              </a:rPr>
              <a:t/>
            </a:r>
            <a:br>
              <a:rPr kumimoji="1" lang="en-US" altLang="zh-TW" sz="3200" b="1" i="1" dirty="0" smtClean="0">
                <a:solidFill>
                  <a:srgbClr val="CC0000"/>
                </a:solidFill>
                <a:latin typeface="Lucida Sans" pitchFamily="34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rgbClr val="C00000"/>
                </a:solidFill>
              </a:rPr>
              <a:t>NAMI Office at The Hong Kong University of Science and Technology (HKUST)</a:t>
            </a:r>
            <a:br>
              <a:rPr lang="en-US" sz="3200" b="1" dirty="0" smtClean="0">
                <a:solidFill>
                  <a:srgbClr val="C00000"/>
                </a:solidFill>
              </a:rPr>
            </a:br>
            <a:endParaRPr lang="en-US" sz="32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5" name="nami logo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7467600" y="4191000"/>
            <a:ext cx="71120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TW" sz="3600" b="1" dirty="0">
                <a:solidFill>
                  <a:srgbClr val="FF0000"/>
                </a:solidFill>
                <a:latin typeface="Arial" pitchFamily="34" charset="0"/>
                <a:ea typeface="新細明體" charset="-120"/>
                <a:cs typeface="Arial" pitchFamily="34" charset="0"/>
              </a:rPr>
              <a:t>Satellite Offices and Laboratories</a:t>
            </a:r>
            <a:br>
              <a:rPr lang="en-US" altLang="zh-TW" sz="3600" b="1" dirty="0">
                <a:solidFill>
                  <a:srgbClr val="FF0000"/>
                </a:solidFill>
                <a:latin typeface="Arial" pitchFamily="34" charset="0"/>
                <a:ea typeface="新細明體" charset="-120"/>
                <a:cs typeface="Arial" pitchFamily="34" charset="0"/>
              </a:rPr>
            </a:br>
            <a:r>
              <a:rPr lang="en-US" altLang="zh-TW" sz="3600" b="1" dirty="0">
                <a:solidFill>
                  <a:srgbClr val="FF0000"/>
                </a:solidFill>
                <a:latin typeface="Arial" pitchFamily="34" charset="0"/>
                <a:ea typeface="新細明體" charset="-120"/>
                <a:cs typeface="Arial" pitchFamily="34" charset="0"/>
              </a:rPr>
              <a:t>at </a:t>
            </a:r>
            <a:r>
              <a:rPr lang="en-US" altLang="zh-TW" sz="3600" b="1" dirty="0" smtClean="0">
                <a:solidFill>
                  <a:srgbClr val="FF0000"/>
                </a:solidFill>
                <a:latin typeface="Arial" pitchFamily="34" charset="0"/>
                <a:ea typeface="新細明體" charset="-120"/>
                <a:cs typeface="Arial" pitchFamily="34" charset="0"/>
              </a:rPr>
              <a:t>HK Science Park</a:t>
            </a:r>
            <a:endParaRPr lang="en-US" altLang="zh-TW" sz="3600" b="1" dirty="0">
              <a:solidFill>
                <a:srgbClr val="FF0000"/>
              </a:solidFill>
              <a:latin typeface="Arial" pitchFamily="34" charset="0"/>
              <a:ea typeface="新細明體" charset="-120"/>
              <a:cs typeface="Arial" pitchFamily="34" charset="0"/>
            </a:endParaRP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13716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zh-TW" sz="2400" b="1" dirty="0">
                <a:latin typeface="Times New Roman" pitchFamily="18" charset="0"/>
                <a:ea typeface="新細明體" charset="-120"/>
              </a:rPr>
              <a:t>Lakeside 2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zh-TW" sz="2400" dirty="0">
              <a:latin typeface="Times New Roman" pitchFamily="18" charset="0"/>
              <a:ea typeface="新細明體" charset="-120"/>
            </a:endParaRPr>
          </a:p>
          <a:p>
            <a:pPr marL="0" indent="0">
              <a:buFontTx/>
              <a:buNone/>
            </a:pPr>
            <a:r>
              <a:rPr lang="en-US" altLang="zh-TW" sz="2400" dirty="0">
                <a:latin typeface="Times New Roman" pitchFamily="18" charset="0"/>
                <a:ea typeface="新細明體" charset="-120"/>
              </a:rPr>
              <a:t>Offices 608-609 on 6</a:t>
            </a:r>
            <a:r>
              <a:rPr lang="en-US" altLang="zh-TW" sz="2400" baseline="30000" dirty="0">
                <a:latin typeface="Times New Roman" pitchFamily="18" charset="0"/>
                <a:ea typeface="新細明體" charset="-120"/>
              </a:rPr>
              <a:t>th</a:t>
            </a:r>
            <a:r>
              <a:rPr lang="en-US" altLang="zh-TW" sz="2400" dirty="0">
                <a:latin typeface="Times New Roman" pitchFamily="18" charset="0"/>
                <a:ea typeface="新細明體" charset="-120"/>
              </a:rPr>
              <a:t> floor</a:t>
            </a:r>
          </a:p>
        </p:txBody>
      </p:sp>
      <p:pic>
        <p:nvPicPr>
          <p:cNvPr id="96260" name="Picture 4" descr="Picture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" y="3429000"/>
            <a:ext cx="3733800" cy="2800350"/>
          </a:xfrm>
          <a:prstGeom prst="rect">
            <a:avLst/>
          </a:prstGeom>
          <a:noFill/>
        </p:spPr>
      </p:pic>
      <p:pic>
        <p:nvPicPr>
          <p:cNvPr id="96261" name="Picture 5" descr="Picture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00600" y="3429000"/>
            <a:ext cx="3657600" cy="2749550"/>
          </a:xfrm>
          <a:prstGeom prst="rect">
            <a:avLst/>
          </a:prstGeom>
          <a:noFill/>
        </p:spPr>
      </p:pic>
      <p:sp>
        <p:nvSpPr>
          <p:cNvPr id="96262" name="Rectangle 6"/>
          <p:cNvSpPr>
            <a:spLocks noChangeArrowheads="1"/>
          </p:cNvSpPr>
          <p:nvPr/>
        </p:nvSpPr>
        <p:spPr bwMode="auto">
          <a:xfrm>
            <a:off x="4572000" y="1631950"/>
            <a:ext cx="4572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 sz="2400" b="1" dirty="0">
                <a:latin typeface="Times New Roman" pitchFamily="18" charset="0"/>
                <a:ea typeface="新細明體" charset="-120"/>
                <a:cs typeface="Arial" charset="0"/>
              </a:rPr>
              <a:t>Biotech Centre 1</a:t>
            </a:r>
          </a:p>
          <a:p>
            <a:endParaRPr lang="en-US" altLang="zh-TW" sz="2400" b="1" dirty="0">
              <a:latin typeface="Times New Roman" pitchFamily="18" charset="0"/>
              <a:ea typeface="新細明體" charset="-120"/>
              <a:cs typeface="Arial" charset="0"/>
            </a:endParaRPr>
          </a:p>
          <a:p>
            <a:r>
              <a:rPr lang="en-US" altLang="zh-TW" sz="2400" dirty="0" smtClean="0">
                <a:latin typeface="Times New Roman" pitchFamily="18" charset="0"/>
                <a:ea typeface="新細明體" charset="-120"/>
                <a:cs typeface="Arial" charset="0"/>
              </a:rPr>
              <a:t>Laboratories 301-305 </a:t>
            </a:r>
            <a:r>
              <a:rPr lang="en-US" altLang="zh-TW" sz="2400" dirty="0">
                <a:latin typeface="Times New Roman" pitchFamily="18" charset="0"/>
                <a:ea typeface="新細明體" charset="-120"/>
                <a:cs typeface="Arial" charset="0"/>
              </a:rPr>
              <a:t>on 3rd floor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512" y="6206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kumimoji="0" lang="en-US" altLang="zh-TW" b="1" dirty="0" smtClean="0">
                <a:solidFill>
                  <a:schemeClr val="tx2"/>
                </a:solidFill>
                <a:latin typeface="Calibri" pitchFamily="34" charset="0"/>
              </a:rPr>
              <a:t>Areas covered by Hong Kong Council for Testing and Certification (HKCTC)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868144" y="642918"/>
            <a:ext cx="2736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en-US" altLang="zh-TW" b="1" dirty="0" smtClean="0">
                <a:solidFill>
                  <a:schemeClr val="tx2"/>
                </a:solidFill>
                <a:latin typeface="Calibri" pitchFamily="34" charset="0"/>
              </a:rPr>
              <a:t>Market sectors covered by NAMI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258935" y="2996952"/>
            <a:ext cx="1648769" cy="1025797"/>
          </a:xfrm>
          <a:prstGeom prst="ellips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200" b="1" dirty="0">
                <a:solidFill>
                  <a:schemeClr val="tx1"/>
                </a:solidFill>
              </a:rPr>
              <a:t>Chinese Medicine</a:t>
            </a:r>
            <a:endParaRPr kumimoji="0" lang="zh-TW" altLang="en-US" sz="1200" b="1" dirty="0">
              <a:solidFill>
                <a:schemeClr val="tx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936104" y="1885850"/>
            <a:ext cx="1648768" cy="1025797"/>
          </a:xfrm>
          <a:prstGeom prst="ellips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200" b="1" dirty="0">
                <a:solidFill>
                  <a:schemeClr val="tx1"/>
                </a:solidFill>
              </a:rPr>
              <a:t>Food</a:t>
            </a:r>
            <a:endParaRPr kumimoji="0" lang="zh-TW" altLang="en-US" sz="1200" b="1" dirty="0">
              <a:solidFill>
                <a:schemeClr val="tx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1071538" y="5303440"/>
            <a:ext cx="1648768" cy="1025797"/>
          </a:xfrm>
          <a:prstGeom prst="ellips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200" b="1" dirty="0" err="1">
                <a:solidFill>
                  <a:schemeClr val="tx1"/>
                </a:solidFill>
              </a:rPr>
              <a:t>Jewellery</a:t>
            </a:r>
            <a:endParaRPr kumimoji="0" lang="zh-TW" altLang="en-US" sz="1200" b="1" dirty="0"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2779216" y="1428736"/>
            <a:ext cx="1648768" cy="1025797"/>
          </a:xfrm>
          <a:prstGeom prst="ellips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200" b="1" dirty="0">
                <a:solidFill>
                  <a:schemeClr val="tx1"/>
                </a:solidFill>
              </a:rPr>
              <a:t>Environmental </a:t>
            </a:r>
            <a:r>
              <a:rPr kumimoji="0" lang="en-US" altLang="zh-TW" sz="1200" b="1" dirty="0" smtClean="0">
                <a:solidFill>
                  <a:schemeClr val="tx1"/>
                </a:solidFill>
              </a:rPr>
              <a:t>Protection</a:t>
            </a:r>
            <a:endParaRPr kumimoji="0" lang="zh-TW" altLang="en-US" sz="1200" b="1" dirty="0">
              <a:solidFill>
                <a:schemeClr val="tx1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279785" y="4216524"/>
            <a:ext cx="1648768" cy="1025797"/>
          </a:xfrm>
          <a:prstGeom prst="ellips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200" b="1" dirty="0">
                <a:solidFill>
                  <a:schemeClr val="tx1"/>
                </a:solidFill>
              </a:rPr>
              <a:t>Construction </a:t>
            </a:r>
            <a:r>
              <a:rPr kumimoji="0" lang="en-US" altLang="zh-TW" sz="1200" b="1" dirty="0" smtClean="0">
                <a:solidFill>
                  <a:schemeClr val="tx1"/>
                </a:solidFill>
              </a:rPr>
              <a:t>Materials</a:t>
            </a:r>
            <a:endParaRPr kumimoji="0" lang="zh-TW" altLang="en-US" sz="1200" b="1" dirty="0">
              <a:solidFill>
                <a:schemeClr val="tx1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2779215" y="5616179"/>
            <a:ext cx="1648769" cy="1025797"/>
          </a:xfrm>
          <a:prstGeom prst="ellips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200" b="1" dirty="0">
                <a:solidFill>
                  <a:schemeClr val="tx1"/>
                </a:solidFill>
              </a:rPr>
              <a:t>ICT</a:t>
            </a:r>
            <a:endParaRPr kumimoji="0" lang="zh-TW" altLang="en-US" sz="1200" b="1" dirty="0">
              <a:solidFill>
                <a:schemeClr val="tx1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4874812" y="1428736"/>
            <a:ext cx="1648768" cy="1025797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200" b="1" dirty="0" smtClean="0">
                <a:solidFill>
                  <a:schemeClr val="tx1"/>
                </a:solidFill>
              </a:rPr>
              <a:t>Sustainable Energy</a:t>
            </a:r>
            <a:endParaRPr kumimoji="0" lang="en-US" altLang="zh-TW" sz="1200" b="1" dirty="0">
              <a:solidFill>
                <a:schemeClr val="tx1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6572264" y="1885850"/>
            <a:ext cx="1648769" cy="1025797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200" b="1" dirty="0" smtClean="0">
                <a:solidFill>
                  <a:schemeClr val="tx1"/>
                </a:solidFill>
              </a:rPr>
              <a:t>Environmental Technologies</a:t>
            </a:r>
            <a:endParaRPr kumimoji="0" lang="zh-TW" altLang="en-US" sz="1200" b="1" dirty="0" smtClean="0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4643438" y="5617913"/>
            <a:ext cx="1648768" cy="1025797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200" b="1" dirty="0" smtClean="0">
                <a:solidFill>
                  <a:schemeClr val="tx1"/>
                </a:solidFill>
              </a:rPr>
              <a:t>Others</a:t>
            </a:r>
            <a:endParaRPr kumimoji="0" lang="zh-TW" altLang="en-US" sz="1200" b="1" dirty="0">
              <a:solidFill>
                <a:schemeClr val="tx1"/>
              </a:solidFill>
            </a:endParaRPr>
          </a:p>
        </p:txBody>
      </p:sp>
      <p:sp>
        <p:nvSpPr>
          <p:cNvPr id="45" name="TextBox 19"/>
          <p:cNvSpPr txBox="1">
            <a:spLocks noChangeArrowheads="1"/>
          </p:cNvSpPr>
          <p:nvPr/>
        </p:nvSpPr>
        <p:spPr bwMode="auto">
          <a:xfrm>
            <a:off x="3419872" y="3809202"/>
            <a:ext cx="842987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en-US" altLang="zh-TW" sz="2500" b="1" dirty="0" smtClean="0">
                <a:solidFill>
                  <a:srgbClr val="0070C0"/>
                </a:solidFill>
                <a:latin typeface="Calibri" pitchFamily="34" charset="0"/>
              </a:rPr>
              <a:t>CTC</a:t>
            </a:r>
            <a:endParaRPr kumimoji="0" lang="zh-TW" altLang="en-US" sz="25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46" name="TextBox 20"/>
          <p:cNvSpPr txBox="1">
            <a:spLocks noChangeArrowheads="1"/>
          </p:cNvSpPr>
          <p:nvPr/>
        </p:nvSpPr>
        <p:spPr bwMode="auto">
          <a:xfrm>
            <a:off x="4860032" y="3809202"/>
            <a:ext cx="1008112" cy="47705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en-US" altLang="zh-TW" sz="2500" b="1" dirty="0" smtClean="0">
                <a:solidFill>
                  <a:srgbClr val="FF0000"/>
                </a:solidFill>
                <a:latin typeface="Calibri" pitchFamily="34" charset="0"/>
              </a:rPr>
              <a:t>NAMI</a:t>
            </a:r>
            <a:endParaRPr kumimoji="0" lang="zh-TW" altLang="en-US" sz="25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7308304" y="4216524"/>
            <a:ext cx="1648769" cy="1025797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200" b="1" dirty="0" smtClean="0">
                <a:solidFill>
                  <a:schemeClr val="tx1"/>
                </a:solidFill>
              </a:rPr>
              <a:t>Construction Materials</a:t>
            </a:r>
            <a:endParaRPr kumimoji="0" lang="zh-TW" altLang="en-US" sz="1200" b="1" dirty="0">
              <a:solidFill>
                <a:schemeClr val="tx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6519654" y="5303440"/>
            <a:ext cx="1648768" cy="1025797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200" b="1" dirty="0">
                <a:solidFill>
                  <a:schemeClr val="tx1"/>
                </a:solidFill>
              </a:rPr>
              <a:t>Medical and </a:t>
            </a:r>
            <a:r>
              <a:rPr kumimoji="0" lang="en-US" altLang="zh-TW" sz="1200" b="1" dirty="0" smtClean="0">
                <a:solidFill>
                  <a:schemeClr val="tx1"/>
                </a:solidFill>
              </a:rPr>
              <a:t>Healthcare Products</a:t>
            </a:r>
            <a:endParaRPr kumimoji="0" lang="zh-TW" altLang="en-US" sz="1200" b="1" dirty="0">
              <a:solidFill>
                <a:schemeClr val="tx1"/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rot="16200000" flipH="1">
            <a:off x="3458444" y="3030389"/>
            <a:ext cx="857250" cy="214313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3393282" y="4964906"/>
            <a:ext cx="857250" cy="214313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714625" y="2714625"/>
            <a:ext cx="642938" cy="57150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2714625" y="4643438"/>
            <a:ext cx="642938" cy="57150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071688" y="3571875"/>
            <a:ext cx="428625" cy="214313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2071688" y="4184650"/>
            <a:ext cx="428625" cy="214313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7308304" y="2996952"/>
            <a:ext cx="1648768" cy="1025797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200" b="1" dirty="0" smtClean="0">
                <a:solidFill>
                  <a:schemeClr val="tx1"/>
                </a:solidFill>
              </a:rPr>
              <a:t>Display and Solid State Lighting</a:t>
            </a:r>
            <a:endParaRPr kumimoji="0" lang="zh-TW" altLang="en-US" sz="1200" b="1" dirty="0" smtClean="0">
              <a:solidFill>
                <a:schemeClr val="tx1"/>
              </a:solidFill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 rot="5400000">
            <a:off x="4756886" y="3036088"/>
            <a:ext cx="857250" cy="2143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16200000" flipH="1">
            <a:off x="4822048" y="4970605"/>
            <a:ext cx="857250" cy="2143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5715017" y="2720324"/>
            <a:ext cx="642938" cy="5715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 flipV="1">
            <a:off x="5715017" y="4649137"/>
            <a:ext cx="642938" cy="5715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6572267" y="3577574"/>
            <a:ext cx="428625" cy="2143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 flipV="1">
            <a:off x="6572267" y="4190349"/>
            <a:ext cx="428625" cy="2143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512" y="6206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kumimoji="0" lang="en-US" altLang="zh-TW" b="1" dirty="0" smtClean="0">
                <a:solidFill>
                  <a:schemeClr val="tx2"/>
                </a:solidFill>
                <a:latin typeface="Calibri" pitchFamily="34" charset="0"/>
              </a:rPr>
              <a:t>Areas covered by Hong Kong Council for Testing and Certification (HKCTC)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868144" y="642918"/>
            <a:ext cx="2736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en-US" altLang="zh-TW" b="1" dirty="0" smtClean="0">
                <a:solidFill>
                  <a:schemeClr val="tx2"/>
                </a:solidFill>
                <a:latin typeface="Calibri" pitchFamily="34" charset="0"/>
              </a:rPr>
              <a:t>Market sectors covered by NAMI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58935" y="2996952"/>
            <a:ext cx="1648769" cy="1025797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200" b="1" dirty="0"/>
              <a:t>Chinese Medicine</a:t>
            </a:r>
            <a:endParaRPr kumimoji="0" lang="zh-TW" altLang="en-US" sz="1200" b="1" dirty="0"/>
          </a:p>
        </p:txBody>
      </p:sp>
      <p:sp>
        <p:nvSpPr>
          <p:cNvPr id="9" name="Oval 8"/>
          <p:cNvSpPr/>
          <p:nvPr/>
        </p:nvSpPr>
        <p:spPr>
          <a:xfrm>
            <a:off x="936104" y="1885850"/>
            <a:ext cx="1648768" cy="1025797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200" b="1" dirty="0"/>
              <a:t>Food</a:t>
            </a:r>
            <a:endParaRPr kumimoji="0" lang="zh-TW" altLang="en-US" sz="1200" b="1" dirty="0"/>
          </a:p>
        </p:txBody>
      </p:sp>
      <p:sp>
        <p:nvSpPr>
          <p:cNvPr id="10" name="Oval 9"/>
          <p:cNvSpPr/>
          <p:nvPr/>
        </p:nvSpPr>
        <p:spPr>
          <a:xfrm>
            <a:off x="1071538" y="5303440"/>
            <a:ext cx="1648768" cy="1025797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200" b="1" dirty="0" err="1"/>
              <a:t>Jewellery</a:t>
            </a:r>
            <a:endParaRPr kumimoji="0" lang="zh-TW" altLang="en-US" sz="1200" b="1" dirty="0"/>
          </a:p>
        </p:txBody>
      </p:sp>
      <p:sp>
        <p:nvSpPr>
          <p:cNvPr id="11" name="Oval 10"/>
          <p:cNvSpPr/>
          <p:nvPr/>
        </p:nvSpPr>
        <p:spPr>
          <a:xfrm>
            <a:off x="2779216" y="1428736"/>
            <a:ext cx="1648768" cy="1025797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200" b="1" dirty="0"/>
              <a:t>Environmental </a:t>
            </a:r>
            <a:r>
              <a:rPr kumimoji="0" lang="en-US" altLang="zh-TW" sz="1200" b="1" dirty="0" smtClean="0"/>
              <a:t>Protection</a:t>
            </a:r>
            <a:endParaRPr kumimoji="0" lang="zh-TW" altLang="en-US" sz="1200" b="1" dirty="0"/>
          </a:p>
        </p:txBody>
      </p:sp>
      <p:sp>
        <p:nvSpPr>
          <p:cNvPr id="12" name="Oval 11"/>
          <p:cNvSpPr/>
          <p:nvPr/>
        </p:nvSpPr>
        <p:spPr>
          <a:xfrm>
            <a:off x="279785" y="4216524"/>
            <a:ext cx="1648768" cy="1025797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200" b="1" dirty="0"/>
              <a:t>Construction </a:t>
            </a:r>
            <a:r>
              <a:rPr kumimoji="0" lang="en-US" altLang="zh-TW" sz="1200" b="1" dirty="0" smtClean="0"/>
              <a:t>Materials</a:t>
            </a:r>
            <a:endParaRPr kumimoji="0" lang="zh-TW" altLang="en-US" sz="1200" b="1" dirty="0"/>
          </a:p>
        </p:txBody>
      </p:sp>
      <p:sp>
        <p:nvSpPr>
          <p:cNvPr id="13" name="Oval 12"/>
          <p:cNvSpPr/>
          <p:nvPr/>
        </p:nvSpPr>
        <p:spPr>
          <a:xfrm>
            <a:off x="2779215" y="5616179"/>
            <a:ext cx="1648769" cy="1025797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200" b="1" dirty="0"/>
              <a:t>ICT</a:t>
            </a:r>
            <a:endParaRPr kumimoji="0" lang="zh-TW" altLang="en-US" sz="1200" b="1" dirty="0"/>
          </a:p>
        </p:txBody>
      </p:sp>
      <p:sp>
        <p:nvSpPr>
          <p:cNvPr id="14" name="Oval 13"/>
          <p:cNvSpPr/>
          <p:nvPr/>
        </p:nvSpPr>
        <p:spPr>
          <a:xfrm>
            <a:off x="4874812" y="1428736"/>
            <a:ext cx="1648768" cy="1025797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200" b="1" dirty="0" smtClean="0"/>
              <a:t>Sustainable Energy</a:t>
            </a:r>
            <a:endParaRPr kumimoji="0" lang="en-US" altLang="zh-TW" sz="1200" b="1" dirty="0"/>
          </a:p>
        </p:txBody>
      </p:sp>
      <p:sp>
        <p:nvSpPr>
          <p:cNvPr id="15" name="Oval 14"/>
          <p:cNvSpPr/>
          <p:nvPr/>
        </p:nvSpPr>
        <p:spPr>
          <a:xfrm>
            <a:off x="6572264" y="1885850"/>
            <a:ext cx="1648769" cy="1025797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200" b="1" dirty="0" smtClean="0"/>
              <a:t>Environmental Technologies</a:t>
            </a:r>
            <a:endParaRPr kumimoji="0" lang="zh-TW" altLang="en-US" sz="1200" b="1" dirty="0" smtClean="0"/>
          </a:p>
        </p:txBody>
      </p:sp>
      <p:sp>
        <p:nvSpPr>
          <p:cNvPr id="16" name="Oval 15"/>
          <p:cNvSpPr/>
          <p:nvPr/>
        </p:nvSpPr>
        <p:spPr>
          <a:xfrm>
            <a:off x="4643438" y="5617913"/>
            <a:ext cx="1648768" cy="1025797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200" b="1" dirty="0" smtClean="0"/>
              <a:t>Others</a:t>
            </a:r>
            <a:endParaRPr kumimoji="0" lang="zh-TW" altLang="en-US" sz="1200" b="1" dirty="0"/>
          </a:p>
        </p:txBody>
      </p:sp>
      <p:sp>
        <p:nvSpPr>
          <p:cNvPr id="18" name="TextBox 19"/>
          <p:cNvSpPr txBox="1">
            <a:spLocks noChangeArrowheads="1"/>
          </p:cNvSpPr>
          <p:nvPr/>
        </p:nvSpPr>
        <p:spPr bwMode="auto">
          <a:xfrm>
            <a:off x="3419872" y="3809202"/>
            <a:ext cx="842987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en-US" altLang="zh-TW" sz="2500" b="1" dirty="0" smtClean="0">
                <a:solidFill>
                  <a:schemeClr val="tx2"/>
                </a:solidFill>
                <a:latin typeface="Calibri" pitchFamily="34" charset="0"/>
              </a:rPr>
              <a:t>CTC</a:t>
            </a:r>
            <a:endParaRPr kumimoji="0" lang="zh-TW" altLang="en-US" sz="25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9" name="TextBox 20"/>
          <p:cNvSpPr txBox="1">
            <a:spLocks noChangeArrowheads="1"/>
          </p:cNvSpPr>
          <p:nvPr/>
        </p:nvSpPr>
        <p:spPr bwMode="auto">
          <a:xfrm>
            <a:off x="4860032" y="3809202"/>
            <a:ext cx="1008112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en-US" altLang="zh-TW" sz="2500" b="1" dirty="0" smtClean="0">
                <a:solidFill>
                  <a:srgbClr val="C00000"/>
                </a:solidFill>
                <a:latin typeface="Calibri" pitchFamily="34" charset="0"/>
              </a:rPr>
              <a:t>NAMI</a:t>
            </a:r>
            <a:endParaRPr kumimoji="0" lang="zh-TW" altLang="en-US" sz="25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308304" y="4216524"/>
            <a:ext cx="1648769" cy="1025797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200" b="1" dirty="0" smtClean="0"/>
              <a:t>Construction Materials</a:t>
            </a:r>
            <a:endParaRPr kumimoji="0" lang="zh-TW" altLang="en-US" sz="1200" b="1" dirty="0"/>
          </a:p>
        </p:txBody>
      </p:sp>
      <p:sp>
        <p:nvSpPr>
          <p:cNvPr id="21" name="Oval 20"/>
          <p:cNvSpPr/>
          <p:nvPr/>
        </p:nvSpPr>
        <p:spPr>
          <a:xfrm>
            <a:off x="6519654" y="5303440"/>
            <a:ext cx="1648768" cy="1025797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200" b="1" dirty="0"/>
              <a:t>Medical and </a:t>
            </a:r>
            <a:r>
              <a:rPr kumimoji="0" lang="en-US" altLang="zh-TW" sz="1200" b="1" dirty="0" smtClean="0"/>
              <a:t>Healthcare Products</a:t>
            </a:r>
            <a:endParaRPr kumimoji="0" lang="zh-TW" altLang="en-US" sz="1200" b="1" dirty="0"/>
          </a:p>
        </p:txBody>
      </p:sp>
      <p:cxnSp>
        <p:nvCxnSpPr>
          <p:cNvPr id="27" name="Straight Connector 26"/>
          <p:cNvCxnSpPr/>
          <p:nvPr/>
        </p:nvCxnSpPr>
        <p:spPr>
          <a:xfrm rot="16200000" flipH="1">
            <a:off x="3458444" y="3030389"/>
            <a:ext cx="857250" cy="214313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3393282" y="4964906"/>
            <a:ext cx="857250" cy="214313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714625" y="2714625"/>
            <a:ext cx="642938" cy="57150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2714625" y="4643438"/>
            <a:ext cx="642938" cy="57150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071688" y="3571875"/>
            <a:ext cx="428625" cy="214313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2071688" y="4184650"/>
            <a:ext cx="428625" cy="214313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7308304" y="2996952"/>
            <a:ext cx="1648768" cy="1025797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200" b="1" dirty="0" smtClean="0"/>
              <a:t>Display and Solid State Lighting</a:t>
            </a:r>
            <a:endParaRPr kumimoji="0" lang="zh-TW" altLang="en-US" sz="1200" b="1" dirty="0" smtClean="0"/>
          </a:p>
        </p:txBody>
      </p:sp>
      <p:cxnSp>
        <p:nvCxnSpPr>
          <p:cNvPr id="37" name="Straight Connector 36"/>
          <p:cNvCxnSpPr/>
          <p:nvPr/>
        </p:nvCxnSpPr>
        <p:spPr>
          <a:xfrm rot="5400000">
            <a:off x="4756886" y="3036088"/>
            <a:ext cx="857250" cy="21431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6200000" flipH="1">
            <a:off x="4822048" y="4970605"/>
            <a:ext cx="857250" cy="21431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5715017" y="2720324"/>
            <a:ext cx="642938" cy="5715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5715017" y="4649137"/>
            <a:ext cx="642938" cy="5715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6572267" y="3577574"/>
            <a:ext cx="428625" cy="21431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 flipV="1">
            <a:off x="6572267" y="4190349"/>
            <a:ext cx="428625" cy="21431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507412" cy="1143000"/>
          </a:xfrm>
        </p:spPr>
        <p:txBody>
          <a:bodyPr/>
          <a:lstStyle/>
          <a:p>
            <a:r>
              <a:rPr lang="en-US" altLang="zh-TW" sz="2400" b="1" dirty="0" smtClean="0">
                <a:solidFill>
                  <a:srgbClr val="558ED5"/>
                </a:solidFill>
                <a:latin typeface="Calibri" pitchFamily="34" charset="0"/>
              </a:rPr>
              <a:t>The Road to Accreditation and Certification</a:t>
            </a:r>
            <a:endParaRPr lang="en-US" altLang="zh-TW" sz="2400" b="1" dirty="0">
              <a:solidFill>
                <a:srgbClr val="558ED5"/>
              </a:solidFill>
              <a:latin typeface="Calibri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196752"/>
          <a:ext cx="656307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076" name="Content Placeholder 2"/>
          <p:cNvSpPr txBox="1">
            <a:spLocks/>
          </p:cNvSpPr>
          <p:nvPr/>
        </p:nvSpPr>
        <p:spPr bwMode="auto">
          <a:xfrm>
            <a:off x="468313" y="1268413"/>
            <a:ext cx="8229600" cy="500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kumimoji="0" lang="en-US" altLang="zh-TW" sz="2400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8104" y="3842464"/>
            <a:ext cx="144016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e.g. Nano-Mark         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 in Taiwan</a:t>
            </a:r>
          </a:p>
          <a:p>
            <a:endParaRPr 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0694" y="4357694"/>
            <a:ext cx="1888005" cy="636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755576" y="4851737"/>
            <a:ext cx="158417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 smtClean="0"/>
              <a:t>Analysis &amp; Characterization</a:t>
            </a:r>
          </a:p>
          <a:p>
            <a:pPr lvl="0"/>
            <a:r>
              <a:rPr lang="en-US" sz="1400" dirty="0" smtClean="0"/>
              <a:t>1)    </a:t>
            </a:r>
            <a:r>
              <a:rPr lang="en-US" altLang="zh-TW" sz="1400" dirty="0" smtClean="0"/>
              <a:t>Ingredients?</a:t>
            </a:r>
          </a:p>
          <a:p>
            <a:pPr marL="342900" lvl="0" indent="-342900">
              <a:buAutoNum type="arabicParenR" startAt="2"/>
            </a:pPr>
            <a:r>
              <a:rPr lang="en-US" altLang="zh-TW" sz="1400" dirty="0" smtClean="0"/>
              <a:t>Functional  </a:t>
            </a:r>
          </a:p>
          <a:p>
            <a:pPr marL="342900" lvl="0" indent="-342900"/>
            <a:r>
              <a:rPr lang="en-US" altLang="zh-TW" sz="1400" dirty="0" smtClean="0"/>
              <a:t>       Performance?</a:t>
            </a:r>
            <a:endParaRPr lang="en-US" sz="14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2051720" y="3861048"/>
            <a:ext cx="158417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 smtClean="0"/>
              <a:t>Generalization &amp; Categorization of Methodology:</a:t>
            </a:r>
          </a:p>
          <a:p>
            <a:pPr marL="342900" lvl="0" indent="-342900">
              <a:buAutoNum type="arabicParenR"/>
            </a:pPr>
            <a:r>
              <a:rPr lang="en-US" sz="1400" dirty="0" smtClean="0"/>
              <a:t>Data Base</a:t>
            </a:r>
          </a:p>
          <a:p>
            <a:pPr marL="342900" lvl="0" indent="-342900">
              <a:buAutoNum type="arabicParenR"/>
            </a:pPr>
            <a:r>
              <a:rPr lang="en-US" sz="1400" dirty="0" smtClean="0"/>
              <a:t>Results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63888" y="3284984"/>
            <a:ext cx="13681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 smtClean="0"/>
              <a:t>Establishment of standard test methods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4644008" y="3068960"/>
            <a:ext cx="12202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dirty="0" smtClean="0"/>
              <a:t>Accreditation</a:t>
            </a:r>
            <a:endParaRPr lang="en-US" sz="1400" dirty="0"/>
          </a:p>
        </p:txBody>
      </p:sp>
      <p:sp>
        <p:nvSpPr>
          <p:cNvPr id="13" name="Rectangle 12"/>
          <p:cNvSpPr/>
          <p:nvPr/>
        </p:nvSpPr>
        <p:spPr>
          <a:xfrm>
            <a:off x="5508104" y="3481263"/>
            <a:ext cx="17972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dirty="0" smtClean="0"/>
              <a:t>Product Certification</a:t>
            </a:r>
            <a:endParaRPr lang="en-US" sz="14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6948264" y="1412776"/>
            <a:ext cx="1872208" cy="1036915"/>
            <a:chOff x="0" y="187220"/>
            <a:chExt cx="1872208" cy="748883"/>
          </a:xfrm>
        </p:grpSpPr>
        <p:sp>
          <p:nvSpPr>
            <p:cNvPr id="15" name="Chevron 14"/>
            <p:cNvSpPr/>
            <p:nvPr/>
          </p:nvSpPr>
          <p:spPr>
            <a:xfrm>
              <a:off x="0" y="187220"/>
              <a:ext cx="1872208" cy="748883"/>
            </a:xfrm>
            <a:prstGeom prst="chevron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sp>
        <p:sp>
          <p:nvSpPr>
            <p:cNvPr id="16" name="Chevron 4"/>
            <p:cNvSpPr/>
            <p:nvPr/>
          </p:nvSpPr>
          <p:spPr>
            <a:xfrm>
              <a:off x="429501" y="187220"/>
              <a:ext cx="1123325" cy="7488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007" tIns="18669" rIns="18669" bIns="1866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Adaptation, Maintenance &amp; Upgrade</a:t>
              </a:r>
              <a:endParaRPr lang="en-US" sz="14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507412" cy="1143000"/>
          </a:xfrm>
        </p:spPr>
        <p:txBody>
          <a:bodyPr/>
          <a:lstStyle/>
          <a:p>
            <a:r>
              <a:rPr lang="en-US" altLang="zh-TW" sz="2400" b="1" dirty="0" smtClean="0">
                <a:solidFill>
                  <a:srgbClr val="558ED5"/>
                </a:solidFill>
                <a:latin typeface="Calibri" pitchFamily="34" charset="0"/>
              </a:rPr>
              <a:t>NAMI’s Participation in Testing and Certification</a:t>
            </a:r>
            <a:endParaRPr lang="en-US" altLang="zh-TW" sz="2400" b="1" dirty="0">
              <a:solidFill>
                <a:srgbClr val="558ED5"/>
              </a:solidFill>
              <a:latin typeface="Calibri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196752"/>
          <a:ext cx="656307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76" name="Content Placeholder 2"/>
          <p:cNvSpPr txBox="1">
            <a:spLocks/>
          </p:cNvSpPr>
          <p:nvPr/>
        </p:nvSpPr>
        <p:spPr bwMode="auto">
          <a:xfrm>
            <a:off x="468313" y="1268413"/>
            <a:ext cx="8229600" cy="500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kumimoji="0" lang="en-US" altLang="zh-TW" sz="2400"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51720" y="3861048"/>
            <a:ext cx="15841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 smtClean="0"/>
              <a:t>Generalization &amp; Categorization of Methodology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63888" y="3284984"/>
            <a:ext cx="13681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 smtClean="0"/>
              <a:t>Establishment of standard test methods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4644008" y="3068960"/>
            <a:ext cx="12202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dirty="0" smtClean="0"/>
              <a:t>Accreditation</a:t>
            </a:r>
            <a:endParaRPr lang="en-US" sz="1400" dirty="0"/>
          </a:p>
        </p:txBody>
      </p:sp>
      <p:sp>
        <p:nvSpPr>
          <p:cNvPr id="13" name="Rectangle 12"/>
          <p:cNvSpPr/>
          <p:nvPr/>
        </p:nvSpPr>
        <p:spPr>
          <a:xfrm>
            <a:off x="5508104" y="3481263"/>
            <a:ext cx="17972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dirty="0" smtClean="0"/>
              <a:t>Product Certification</a:t>
            </a:r>
            <a:endParaRPr lang="en-US" sz="1400" dirty="0"/>
          </a:p>
        </p:txBody>
      </p:sp>
      <p:grpSp>
        <p:nvGrpSpPr>
          <p:cNvPr id="2" name="Group 13"/>
          <p:cNvGrpSpPr/>
          <p:nvPr/>
        </p:nvGrpSpPr>
        <p:grpSpPr>
          <a:xfrm>
            <a:off x="6948264" y="1412776"/>
            <a:ext cx="1872208" cy="1036915"/>
            <a:chOff x="0" y="187220"/>
            <a:chExt cx="1872208" cy="748883"/>
          </a:xfrm>
        </p:grpSpPr>
        <p:sp>
          <p:nvSpPr>
            <p:cNvPr id="15" name="Chevron 14"/>
            <p:cNvSpPr/>
            <p:nvPr/>
          </p:nvSpPr>
          <p:spPr>
            <a:xfrm>
              <a:off x="0" y="187220"/>
              <a:ext cx="1872208" cy="748883"/>
            </a:xfrm>
            <a:prstGeom prst="chevron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sp>
        <p:sp>
          <p:nvSpPr>
            <p:cNvPr id="16" name="Chevron 4"/>
            <p:cNvSpPr/>
            <p:nvPr/>
          </p:nvSpPr>
          <p:spPr>
            <a:xfrm>
              <a:off x="500939" y="187220"/>
              <a:ext cx="1123325" cy="7488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007" tIns="18669" rIns="18669" bIns="1866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Adaptation, Maintenance &amp; Upgrade</a:t>
              </a:r>
              <a:endParaRPr lang="en-US" sz="1400" kern="12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71600" y="3717032"/>
            <a:ext cx="851723" cy="923706"/>
            <a:chOff x="3131457" y="989498"/>
            <a:chExt cx="1991477" cy="1991429"/>
          </a:xfrm>
          <a:scene3d>
            <a:camera prst="orthographicFront"/>
            <a:lightRig rig="flat" dir="t"/>
          </a:scene3d>
        </p:grpSpPr>
        <p:sp>
          <p:nvSpPr>
            <p:cNvPr id="18" name="Oval 17"/>
            <p:cNvSpPr/>
            <p:nvPr/>
          </p:nvSpPr>
          <p:spPr>
            <a:xfrm>
              <a:off x="3131457" y="989498"/>
              <a:ext cx="1991477" cy="1991429"/>
            </a:xfrm>
            <a:prstGeom prst="ellipse">
              <a:avLst/>
            </a:prstGeom>
            <a:sp3d prstMaterial="dkEdge">
              <a:bevelT w="8200" h="38100"/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19" name="Oval 4"/>
            <p:cNvSpPr/>
            <p:nvPr/>
          </p:nvSpPr>
          <p:spPr>
            <a:xfrm>
              <a:off x="3423102" y="1281136"/>
              <a:ext cx="1408187" cy="140815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1600" kern="1200" dirty="0" smtClean="0"/>
                <a:t>NAMI</a:t>
              </a:r>
              <a:endParaRPr lang="en-US" sz="1600" kern="12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979712" y="2924944"/>
            <a:ext cx="851723" cy="923706"/>
            <a:chOff x="3131457" y="989498"/>
            <a:chExt cx="1991477" cy="1991429"/>
          </a:xfrm>
          <a:scene3d>
            <a:camera prst="orthographicFront"/>
            <a:lightRig rig="flat" dir="t"/>
          </a:scene3d>
        </p:grpSpPr>
        <p:sp>
          <p:nvSpPr>
            <p:cNvPr id="21" name="Oval 20"/>
            <p:cNvSpPr/>
            <p:nvPr/>
          </p:nvSpPr>
          <p:spPr>
            <a:xfrm>
              <a:off x="3131457" y="989498"/>
              <a:ext cx="1991477" cy="1991429"/>
            </a:xfrm>
            <a:prstGeom prst="ellipse">
              <a:avLst/>
            </a:prstGeom>
            <a:sp3d prstMaterial="dkEdge">
              <a:bevelT w="8200" h="38100"/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22" name="Oval 4"/>
            <p:cNvSpPr/>
            <p:nvPr/>
          </p:nvSpPr>
          <p:spPr>
            <a:xfrm>
              <a:off x="3423102" y="1281136"/>
              <a:ext cx="1408187" cy="140815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1600" kern="1200" dirty="0" smtClean="0"/>
                <a:t>NAMI</a:t>
              </a:r>
              <a:endParaRPr lang="en-US" sz="1600" kern="12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524328" y="620688"/>
            <a:ext cx="851723" cy="923706"/>
            <a:chOff x="3131457" y="989498"/>
            <a:chExt cx="1991477" cy="1991429"/>
          </a:xfrm>
          <a:scene3d>
            <a:camera prst="orthographicFront"/>
            <a:lightRig rig="flat" dir="t"/>
          </a:scene3d>
        </p:grpSpPr>
        <p:sp>
          <p:nvSpPr>
            <p:cNvPr id="24" name="Oval 23"/>
            <p:cNvSpPr/>
            <p:nvPr/>
          </p:nvSpPr>
          <p:spPr>
            <a:xfrm>
              <a:off x="3131457" y="989498"/>
              <a:ext cx="1991477" cy="1991429"/>
            </a:xfrm>
            <a:prstGeom prst="ellipse">
              <a:avLst/>
            </a:prstGeom>
            <a:sp3d prstMaterial="dkEdge">
              <a:bevelT w="8200" h="38100"/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25" name="Oval 4"/>
            <p:cNvSpPr/>
            <p:nvPr/>
          </p:nvSpPr>
          <p:spPr>
            <a:xfrm>
              <a:off x="3423102" y="1281136"/>
              <a:ext cx="1408187" cy="140815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1600" kern="1200" dirty="0" smtClean="0"/>
                <a:t>NAMI</a:t>
              </a:r>
              <a:endParaRPr lang="en-US" sz="1600" kern="12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203848" y="2348880"/>
            <a:ext cx="851723" cy="923706"/>
            <a:chOff x="3131457" y="989498"/>
            <a:chExt cx="1991477" cy="1991429"/>
          </a:xfrm>
          <a:scene3d>
            <a:camera prst="orthographicFront"/>
            <a:lightRig rig="flat" dir="t"/>
          </a:scene3d>
        </p:grpSpPr>
        <p:sp>
          <p:nvSpPr>
            <p:cNvPr id="27" name="Oval 26"/>
            <p:cNvSpPr/>
            <p:nvPr/>
          </p:nvSpPr>
          <p:spPr>
            <a:xfrm>
              <a:off x="3131457" y="989498"/>
              <a:ext cx="1991477" cy="1991429"/>
            </a:xfrm>
            <a:prstGeom prst="ellipse">
              <a:avLst/>
            </a:prstGeom>
            <a:sp3d prstMaterial="dkEdge">
              <a:bevelT w="8200" h="38100"/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28" name="Oval 4"/>
            <p:cNvSpPr/>
            <p:nvPr/>
          </p:nvSpPr>
          <p:spPr>
            <a:xfrm>
              <a:off x="3423102" y="1281136"/>
              <a:ext cx="1408187" cy="140815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1600" kern="1200" dirty="0" smtClean="0"/>
                <a:t>NAMI</a:t>
              </a:r>
              <a:endParaRPr lang="en-US" sz="1600" kern="1200" dirty="0"/>
            </a:p>
          </p:txBody>
        </p:sp>
      </p:grpSp>
      <p:sp>
        <p:nvSpPr>
          <p:cNvPr id="29" name="Rectangle 28"/>
          <p:cNvSpPr/>
          <p:nvPr/>
        </p:nvSpPr>
        <p:spPr>
          <a:xfrm>
            <a:off x="714348" y="4857760"/>
            <a:ext cx="15841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 smtClean="0"/>
              <a:t>Analysis &amp; Characterization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071902" y="4269599"/>
            <a:ext cx="5072098" cy="280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9588" indent="-339725">
              <a:spcBef>
                <a:spcPct val="20000"/>
              </a:spcBef>
              <a:spcAft>
                <a:spcPct val="30000"/>
              </a:spcAft>
              <a:buFont typeface="Wingdings" pitchFamily="2" charset="2"/>
              <a:buChar char="ü"/>
              <a:defRPr/>
            </a:pPr>
            <a:r>
              <a:rPr kumimoji="0" lang="en-US" altLang="zh-TW" dirty="0" smtClean="0"/>
              <a:t>To develop new (and upgrade existing) testing methods for materials and the corresponding processing technologies</a:t>
            </a:r>
            <a:endParaRPr kumimoji="0" lang="en-US" altLang="zh-TW" b="1" dirty="0" smtClean="0">
              <a:solidFill>
                <a:srgbClr val="FF0000"/>
              </a:solidFill>
            </a:endParaRPr>
          </a:p>
          <a:p>
            <a:pPr marL="509588" indent="-339725">
              <a:spcBef>
                <a:spcPct val="20000"/>
              </a:spcBef>
              <a:spcAft>
                <a:spcPct val="30000"/>
              </a:spcAft>
              <a:buFont typeface="Wingdings" pitchFamily="2" charset="2"/>
              <a:buChar char="ü"/>
              <a:defRPr/>
            </a:pPr>
            <a:r>
              <a:rPr kumimoji="0" lang="en-US" altLang="zh-TW" dirty="0" smtClean="0"/>
              <a:t>To support the local S&amp;T industry</a:t>
            </a:r>
          </a:p>
          <a:p>
            <a:pPr marL="509588" indent="-339725">
              <a:spcBef>
                <a:spcPct val="20000"/>
              </a:spcBef>
              <a:spcAft>
                <a:spcPct val="30000"/>
              </a:spcAft>
              <a:buFont typeface="Wingdings" pitchFamily="2" charset="2"/>
              <a:buChar char="ü"/>
              <a:defRPr/>
            </a:pPr>
            <a:r>
              <a:rPr kumimoji="0" lang="en-US" altLang="zh-TW" dirty="0" smtClean="0"/>
              <a:t>To enhance the technical competitiveness of the local labor force</a:t>
            </a:r>
          </a:p>
          <a:p>
            <a:pPr marL="509588" indent="-339725">
              <a:spcBef>
                <a:spcPct val="20000"/>
              </a:spcBef>
              <a:spcAft>
                <a:spcPct val="30000"/>
              </a:spcAft>
              <a:buFont typeface="Wingdings" pitchFamily="2" charset="2"/>
              <a:buChar char="ü"/>
              <a:defRPr/>
            </a:pPr>
            <a:r>
              <a:rPr kumimoji="0" lang="en-US" altLang="zh-TW" dirty="0" smtClean="0"/>
              <a:t>To gain worldwide recognition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2906</TotalTime>
  <Words>1001</Words>
  <Application>Microsoft Office PowerPoint</Application>
  <PresentationFormat>On-screen Show (4:3)</PresentationFormat>
  <Paragraphs>293</Paragraphs>
  <Slides>21</Slides>
  <Notes>8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NAMI’s Contribution to the S&amp;T Industry and Environmental Protection</vt:lpstr>
      <vt:lpstr>The Strategy – HK as a Technology Market Place</vt:lpstr>
      <vt:lpstr>Slide 3</vt:lpstr>
      <vt:lpstr>  NAMI Office at The Hong Kong University of Science and Technology (HKUST) </vt:lpstr>
      <vt:lpstr>Satellite Offices and Laboratories at HK Science Park</vt:lpstr>
      <vt:lpstr>Slide 6</vt:lpstr>
      <vt:lpstr>Slide 7</vt:lpstr>
      <vt:lpstr>The Road to Accreditation and Certification</vt:lpstr>
      <vt:lpstr>NAMI’s Participation in Testing and Certification</vt:lpstr>
      <vt:lpstr>Construction Materials</vt:lpstr>
      <vt:lpstr>Food</vt:lpstr>
      <vt:lpstr>Environmental Protection</vt:lpstr>
      <vt:lpstr>Medical &amp; Healthcare Products</vt:lpstr>
      <vt:lpstr>Slide 14</vt:lpstr>
      <vt:lpstr>Industrial Wastewater Effluent</vt:lpstr>
      <vt:lpstr>Wastewater Effluent by Province</vt:lpstr>
      <vt:lpstr>Industrial Wastewater Pollutants</vt:lpstr>
      <vt:lpstr>Wastewater Characterization</vt:lpstr>
      <vt:lpstr>Techniques for Wastewater Treatment Plants</vt:lpstr>
      <vt:lpstr>Bioaugmentation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Standards/ Certification to be Developed</dc:title>
  <dc:creator>Sarina LAU</dc:creator>
  <cp:lastModifiedBy>kekmng</cp:lastModifiedBy>
  <cp:revision>679</cp:revision>
  <dcterms:created xsi:type="dcterms:W3CDTF">2010-11-18T04:09:02Z</dcterms:created>
  <dcterms:modified xsi:type="dcterms:W3CDTF">2011-01-20T16:11:00Z</dcterms:modified>
</cp:coreProperties>
</file>