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72" r:id="rId3"/>
    <p:sldId id="371" r:id="rId4"/>
    <p:sldId id="352" r:id="rId5"/>
    <p:sldId id="354" r:id="rId6"/>
    <p:sldId id="355" r:id="rId7"/>
    <p:sldId id="357" r:id="rId8"/>
    <p:sldId id="359" r:id="rId9"/>
    <p:sldId id="360" r:id="rId10"/>
    <p:sldId id="331" r:id="rId11"/>
    <p:sldId id="3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FF99"/>
    <a:srgbClr val="FFFF99"/>
    <a:srgbClr val="FFFFCC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996" y="-90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USD Millions</c:v>
                </c:pt>
              </c:strCache>
            </c:strRef>
          </c:tx>
          <c:dLbls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99.4</c:v>
                </c:pt>
                <c:pt idx="1">
                  <c:v>121.3</c:v>
                </c:pt>
                <c:pt idx="2">
                  <c:v>150.80000000000001</c:v>
                </c:pt>
                <c:pt idx="3">
                  <c:v>185.6</c:v>
                </c:pt>
                <c:pt idx="4">
                  <c:v>227.7</c:v>
                </c:pt>
                <c:pt idx="5">
                  <c:v>277.10000000000002</c:v>
                </c:pt>
                <c:pt idx="6">
                  <c:v>337.2</c:v>
                </c:pt>
              </c:numCache>
            </c:numRef>
          </c:val>
        </c:ser>
        <c:gapWidth val="0"/>
        <c:axId val="83478016"/>
        <c:axId val="38659200"/>
      </c:barChart>
      <c:catAx>
        <c:axId val="83478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38659200"/>
        <c:crosses val="autoZero"/>
        <c:auto val="1"/>
        <c:lblAlgn val="ctr"/>
        <c:lblOffset val="100"/>
      </c:catAx>
      <c:valAx>
        <c:axId val="386592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USD Millions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3478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zh-TW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9A7CD-4B03-4B1D-9067-7A669EB3115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2ADB-4FF1-40B2-AF6A-58C214E77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642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0" y="5110"/>
            <a:ext cx="9144000" cy="6858000"/>
            <a:chOff x="0" y="0"/>
            <a:chExt cx="5760" cy="4320"/>
          </a:xfrm>
        </p:grpSpPr>
        <p:pic>
          <p:nvPicPr>
            <p:cNvPr id="8" name="Picture 5" descr="en_coverpageA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en_coverpageB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"/>
              <a:ext cx="5760" cy="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4" descr="en_coverpageC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34"/>
              <a:ext cx="5760" cy="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4419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99C4-3762-43AB-8B82-A07BBED3515C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072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3DF3-A617-4C1B-91E4-9EA725CB8121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914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7C7B-812E-476B-81CA-13E2CFB066FF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87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75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C03D-7846-4AB9-857F-9601FE4249B1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219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A5A0-7E8A-452B-8493-8ACA770F6AA8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572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F500-9F87-4F32-A92C-E1343852C211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078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ctr">
              <a:defRPr/>
            </a:lvl1pPr>
          </a:lstStyle>
          <a:p>
            <a:fld id="{EA10B296-8FA2-4A7D-A586-B1D393C0DBC7}" type="datetime3">
              <a:rPr lang="en-US" smtClean="0"/>
              <a:pPr/>
              <a:t>7 October 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77000"/>
            <a:ext cx="381000" cy="244475"/>
          </a:xfrm>
        </p:spPr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874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B1BF-7A40-46E5-893A-8B1E9649DA28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54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12B0-103C-4E72-9912-1BC2B700A2E5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77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C5D6-680D-49C7-A7D3-78E797DD6A40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46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" name="Picture 4" descr="content2A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 descr="content2B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6"/>
              <a:ext cx="5760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3C29-F350-457E-A8AB-CEFB64059F58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CE4BA-D15F-4CC0-80CB-76BBE2F9E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72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TeleHealth</a:t>
            </a:r>
            <a:r>
              <a:rPr lang="en-US" sz="4000" dirty="0" smtClean="0"/>
              <a:t> : </a:t>
            </a:r>
            <a:r>
              <a:rPr lang="en-US" sz="2800" dirty="0" smtClean="0"/>
              <a:t>A Key </a:t>
            </a:r>
            <a:r>
              <a:rPr lang="en-US" sz="2800" dirty="0" smtClean="0"/>
              <a:t>Technology Initiative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Peter Yum</a:t>
            </a:r>
          </a:p>
          <a:p>
            <a:r>
              <a:rPr lang="en-US" sz="1800" dirty="0" smtClean="0"/>
              <a:t>CTO</a:t>
            </a:r>
          </a:p>
          <a:p>
            <a:endParaRPr lang="en-US" sz="1800" dirty="0" smtClean="0"/>
          </a:p>
          <a:p>
            <a:r>
              <a:rPr lang="en-US" sz="1800" dirty="0" smtClean="0"/>
              <a:t>Oct. 7, </a:t>
            </a:r>
            <a:r>
              <a:rPr lang="en-US" sz="1800" dirty="0" smtClean="0"/>
              <a:t>2010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D151-9CD0-407C-8EF5-685BFD3D5B06}" type="datetime3">
              <a:rPr lang="en-US" smtClean="0"/>
              <a:pPr/>
              <a:t>7 October 2010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8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ight Arrow 46"/>
          <p:cNvSpPr/>
          <p:nvPr/>
        </p:nvSpPr>
        <p:spPr>
          <a:xfrm>
            <a:off x="2362200" y="838200"/>
            <a:ext cx="3184782" cy="72824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TeleHealth</a:t>
            </a:r>
            <a:r>
              <a:rPr lang="en-US" dirty="0" smtClean="0"/>
              <a:t> Roadmap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4200" y="5833646"/>
            <a:ext cx="160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18 – 24 months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82" y="5833646"/>
            <a:ext cx="160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24 – 36 months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566446"/>
            <a:ext cx="8686800" cy="1100554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1642646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Telehealth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Hub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Development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43707" y="1658779"/>
            <a:ext cx="3067567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Telehealth</a:t>
            </a:r>
            <a:r>
              <a:rPr lang="en-US" sz="1200" dirty="0" smtClean="0"/>
              <a:t> Portable Tablet (Medical Grade)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154015" y="1981200"/>
            <a:ext cx="1809192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Telehealth</a:t>
            </a:r>
            <a:r>
              <a:rPr lang="en-US" sz="1200" dirty="0" smtClean="0"/>
              <a:t> Home Hub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324908" y="2334399"/>
            <a:ext cx="2561944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Security with Privacy Protection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546982" y="1642646"/>
            <a:ext cx="329221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LTE, Long battery life, IP65, OS Upgrade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548" y="1947446"/>
            <a:ext cx="156485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ISO 13485</a:t>
            </a:r>
          </a:p>
          <a:p>
            <a:r>
              <a:rPr lang="en-US" sz="1050" dirty="0" smtClean="0"/>
              <a:t>IP 54</a:t>
            </a:r>
          </a:p>
          <a:p>
            <a:r>
              <a:rPr lang="en-US" sz="1050" dirty="0" err="1" smtClean="0"/>
              <a:t>WiFi</a:t>
            </a:r>
            <a:r>
              <a:rPr lang="en-US" sz="1050" dirty="0" smtClean="0"/>
              <a:t>, Bluetooth™, 3G+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153707" y="1992868"/>
            <a:ext cx="2685493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Advanced Screen (weight &amp; power)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5833646"/>
            <a:ext cx="784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" y="2785646"/>
            <a:ext cx="8686800" cy="175260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2825115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Devices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Development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18874" y="2861846"/>
            <a:ext cx="266290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Compliance-monitor Drug Dispenser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6739" y="3194447"/>
            <a:ext cx="3116351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</a:t>
            </a:r>
            <a:r>
              <a:rPr lang="en-US" sz="1200" dirty="0" err="1" smtClean="0"/>
              <a:t>Oximeter</a:t>
            </a:r>
            <a:r>
              <a:rPr lang="en-US" sz="1200" dirty="0" smtClean="0"/>
              <a:t> Measurement (ISO 13485)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633010" y="3517612"/>
            <a:ext cx="2863444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Cuff-less Blood Pressure Measurement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47665" y="3852446"/>
            <a:ext cx="255864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Non-invasive Glucose Monitoring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957265" y="4185047"/>
            <a:ext cx="255864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Wearable Device Monitoring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990600"/>
            <a:ext cx="3149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ISO 13485 /  ISO 11073 Compliance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32751" y="5817210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6 months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505200"/>
            <a:ext cx="2018481" cy="276999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Pulse </a:t>
            </a:r>
            <a:r>
              <a:rPr lang="en-US" sz="1200" dirty="0" err="1" smtClean="0"/>
              <a:t>Oximeter</a:t>
            </a:r>
            <a:r>
              <a:rPr lang="en-US" sz="1200" dirty="0" smtClean="0"/>
              <a:t> (non-ISO) </a:t>
            </a:r>
            <a:endParaRPr lang="en-US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362200" y="965748"/>
            <a:ext cx="0" cy="4673052"/>
          </a:xfrm>
          <a:prstGeom prst="line">
            <a:avLst/>
          </a:prstGeom>
          <a:ln w="57150">
            <a:solidFill>
              <a:schemeClr val="accent4">
                <a:lumMod val="75000"/>
                <a:alpha val="63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4572000"/>
            <a:ext cx="8686800" cy="121920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4538246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Applications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4507" y="4724400"/>
            <a:ext cx="390469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Community Nurse Portable Patient Record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403864" y="5057001"/>
            <a:ext cx="3435335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Portable Electronic Patient Folder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940186" y="5438001"/>
            <a:ext cx="289901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Elderly &amp; Early Discharge Patients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924463" y="4038600"/>
            <a:ext cx="2008417" cy="276999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ATS1 – COPD (non-ISO)</a:t>
            </a:r>
            <a:endParaRPr lang="en-US" sz="1200" dirty="0"/>
          </a:p>
        </p:txBody>
      </p:sp>
      <p:cxnSp>
        <p:nvCxnSpPr>
          <p:cNvPr id="43" name="Elbow Connector 42"/>
          <p:cNvCxnSpPr>
            <a:stCxn id="37" idx="3"/>
            <a:endCxn id="31" idx="1"/>
          </p:cNvCxnSpPr>
          <p:nvPr/>
        </p:nvCxnSpPr>
        <p:spPr>
          <a:xfrm>
            <a:off x="2932880" y="4177100"/>
            <a:ext cx="3007306" cy="1399401"/>
          </a:xfrm>
          <a:prstGeom prst="bentConnector3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8" idx="3"/>
            <a:endCxn id="19" idx="1"/>
          </p:cNvCxnSpPr>
          <p:nvPr/>
        </p:nvCxnSpPr>
        <p:spPr>
          <a:xfrm flipV="1">
            <a:off x="2932881" y="3332947"/>
            <a:ext cx="1143858" cy="310753"/>
          </a:xfrm>
          <a:prstGeom prst="bentConnector3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327564" y="1662545"/>
            <a:ext cx="3657600" cy="602673"/>
          </a:xfrm>
          <a:custGeom>
            <a:avLst/>
            <a:gdLst>
              <a:gd name="connsiteX0" fmla="*/ 0 w 3657600"/>
              <a:gd name="connsiteY0" fmla="*/ 0 h 602673"/>
              <a:gd name="connsiteX1" fmla="*/ 3075709 w 3657600"/>
              <a:gd name="connsiteY1" fmla="*/ 10391 h 602673"/>
              <a:gd name="connsiteX2" fmla="*/ 3065318 w 3657600"/>
              <a:gd name="connsiteY2" fmla="*/ 301337 h 602673"/>
              <a:gd name="connsiteX3" fmla="*/ 3647209 w 3657600"/>
              <a:gd name="connsiteY3" fmla="*/ 301337 h 602673"/>
              <a:gd name="connsiteX4" fmla="*/ 3657600 w 3657600"/>
              <a:gd name="connsiteY4" fmla="*/ 602673 h 602673"/>
              <a:gd name="connsiteX5" fmla="*/ 1808018 w 3657600"/>
              <a:gd name="connsiteY5" fmla="*/ 602673 h 602673"/>
              <a:gd name="connsiteX6" fmla="*/ 1808018 w 3657600"/>
              <a:gd name="connsiteY6" fmla="*/ 280555 h 602673"/>
              <a:gd name="connsiteX7" fmla="*/ 0 w 3657600"/>
              <a:gd name="connsiteY7" fmla="*/ 280555 h 602673"/>
              <a:gd name="connsiteX8" fmla="*/ 0 w 3657600"/>
              <a:gd name="connsiteY8" fmla="*/ 0 h 60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0" h="602673">
                <a:moveTo>
                  <a:pt x="0" y="0"/>
                </a:moveTo>
                <a:lnTo>
                  <a:pt x="3075709" y="10391"/>
                </a:lnTo>
                <a:lnTo>
                  <a:pt x="3065318" y="301337"/>
                </a:lnTo>
                <a:lnTo>
                  <a:pt x="3647209" y="301337"/>
                </a:lnTo>
                <a:lnTo>
                  <a:pt x="3657600" y="602673"/>
                </a:lnTo>
                <a:lnTo>
                  <a:pt x="1808018" y="602673"/>
                </a:lnTo>
                <a:lnTo>
                  <a:pt x="1808018" y="280555"/>
                </a:lnTo>
                <a:lnTo>
                  <a:pt x="0" y="280555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79300" y="1210574"/>
            <a:ext cx="1524000" cy="261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Existing Projects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79300" y="882575"/>
            <a:ext cx="1524000" cy="261913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Proposed Projects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06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20"/>
          <p:cNvSpPr/>
          <p:nvPr/>
        </p:nvSpPr>
        <p:spPr>
          <a:xfrm flipH="1">
            <a:off x="2667000" y="4953000"/>
            <a:ext cx="1981200" cy="838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181600" y="4953000"/>
            <a:ext cx="1981200" cy="838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52400" y="1524000"/>
            <a:ext cx="2528897" cy="396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Continua Connectivity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2057400"/>
            <a:ext cx="389510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11073-10404 = Pulse </a:t>
            </a:r>
            <a:r>
              <a:rPr lang="en-US" sz="1400" dirty="0" err="1"/>
              <a:t>Oximeter</a:t>
            </a:r>
            <a:endParaRPr lang="en-US" sz="1400" dirty="0"/>
          </a:p>
          <a:p>
            <a:r>
              <a:rPr lang="en-US" sz="1400" dirty="0" smtClean="0"/>
              <a:t>11073-10406 </a:t>
            </a:r>
            <a:r>
              <a:rPr lang="en-US" sz="1400" dirty="0"/>
              <a:t>= Pulse / Heart Rate</a:t>
            </a:r>
          </a:p>
          <a:p>
            <a:r>
              <a:rPr lang="en-US" sz="1400" dirty="0" smtClean="0"/>
              <a:t>11073-10407 </a:t>
            </a:r>
            <a:r>
              <a:rPr lang="en-US" sz="1400" dirty="0"/>
              <a:t>= Blood Pressure</a:t>
            </a:r>
          </a:p>
          <a:p>
            <a:r>
              <a:rPr lang="en-US" sz="1400" dirty="0" smtClean="0"/>
              <a:t>11073-10408 </a:t>
            </a:r>
            <a:r>
              <a:rPr lang="en-US" sz="1400" dirty="0"/>
              <a:t>= Thermometer</a:t>
            </a:r>
          </a:p>
          <a:p>
            <a:r>
              <a:rPr lang="en-US" sz="1400" dirty="0" smtClean="0"/>
              <a:t>11073-10415 </a:t>
            </a:r>
            <a:r>
              <a:rPr lang="en-US" sz="1400" dirty="0"/>
              <a:t>= Weighing Scale</a:t>
            </a:r>
          </a:p>
          <a:p>
            <a:r>
              <a:rPr lang="en-US" sz="1400" dirty="0" smtClean="0"/>
              <a:t>11073-10417 </a:t>
            </a:r>
            <a:r>
              <a:rPr lang="en-US" sz="1400" dirty="0"/>
              <a:t>= Glucose</a:t>
            </a:r>
          </a:p>
          <a:p>
            <a:r>
              <a:rPr lang="en-US" sz="1400" dirty="0" smtClean="0"/>
              <a:t>11073-10441 </a:t>
            </a:r>
            <a:r>
              <a:rPr lang="en-US" sz="1400" dirty="0"/>
              <a:t>= Cardiovascular Fitness Monitor</a:t>
            </a:r>
          </a:p>
          <a:p>
            <a:r>
              <a:rPr lang="en-US" sz="1400" dirty="0" smtClean="0"/>
              <a:t>11073-10442 </a:t>
            </a:r>
            <a:r>
              <a:rPr lang="en-US" sz="1400" dirty="0"/>
              <a:t>= Strength Fitness Equipment</a:t>
            </a:r>
          </a:p>
          <a:p>
            <a:r>
              <a:rPr lang="en-US" sz="1400" dirty="0" smtClean="0"/>
              <a:t>11073-10471 </a:t>
            </a:r>
            <a:r>
              <a:rPr lang="en-US" sz="1400" dirty="0"/>
              <a:t>= Independent Living Activity</a:t>
            </a:r>
          </a:p>
          <a:p>
            <a:r>
              <a:rPr lang="en-US" sz="1400" dirty="0" smtClean="0"/>
              <a:t>11073-10472 </a:t>
            </a:r>
            <a:r>
              <a:rPr lang="en-US" sz="1400" dirty="0"/>
              <a:t>= Medication Monitor</a:t>
            </a:r>
          </a:p>
          <a:p>
            <a:r>
              <a:rPr lang="en-US" sz="1400" dirty="0" smtClean="0"/>
              <a:t>11073-20601 </a:t>
            </a:r>
            <a:r>
              <a:rPr lang="en-US" sz="1400" dirty="0"/>
              <a:t>= Base Framework Protocol</a:t>
            </a:r>
          </a:p>
        </p:txBody>
      </p:sp>
      <p:pic>
        <p:nvPicPr>
          <p:cNvPr id="2050" name="Picture 2" descr="http://www.sunpack.com/blog/wp-content/uploads/2010/05/iso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14400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s.ubc.ca/labs/imager/tr/2007/BRDFAcquisition/IEEE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7574"/>
            <a:ext cx="1919598" cy="6827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9906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Measurement Devices</a:t>
            </a:r>
            <a:endParaRPr lang="en-US" b="1" u="sng" dirty="0">
              <a:solidFill>
                <a:srgbClr val="7030A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65606" y="4724400"/>
            <a:ext cx="3792394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05400"/>
            <a:ext cx="1975017" cy="48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87730"/>
            <a:ext cx="1304203" cy="90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4400550"/>
            <a:ext cx="9239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43200" y="5638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Personal Health Device Class Specification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5648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Medical Device Profile Specification</a:t>
            </a:r>
            <a:endParaRPr lang="en-US" sz="1400" b="1" dirty="0">
              <a:solidFill>
                <a:srgbClr val="7030A0"/>
              </a:solidFill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012371"/>
            <a:ext cx="1459581" cy="113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578" y="2274094"/>
            <a:ext cx="1114042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4314"/>
            <a:ext cx="1233252" cy="85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519613"/>
            <a:ext cx="1194023" cy="750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620000" y="2057400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personal computer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7510219" y="3276600"/>
            <a:ext cx="1633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personal health system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8169568" y="4310390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Phone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7696200" y="5224790"/>
            <a:ext cx="1353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Device Aggregator</a:t>
            </a:r>
            <a:endParaRPr lang="en-US" sz="1100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" y="1359932"/>
            <a:ext cx="2373086" cy="13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2" y="3886200"/>
            <a:ext cx="131859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68" y="4572000"/>
            <a:ext cx="88433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37247"/>
            <a:ext cx="123110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79095"/>
            <a:ext cx="12668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778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Vision &amp; Mission</a:t>
            </a:r>
          </a:p>
          <a:p>
            <a:r>
              <a:rPr lang="en-US" dirty="0" smtClean="0"/>
              <a:t>Case Study &amp; Potential Impact </a:t>
            </a:r>
          </a:p>
          <a:p>
            <a:r>
              <a:rPr lang="en-US" dirty="0" smtClean="0"/>
              <a:t>Roadmap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9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TeleHealth</a:t>
            </a:r>
            <a:r>
              <a:rPr lang="en-US" dirty="0" smtClean="0"/>
              <a:t>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Telehealth</a:t>
            </a:r>
            <a:r>
              <a:rPr lang="en-US" dirty="0"/>
              <a:t> is the delivery of health-related services and information via </a:t>
            </a:r>
            <a:r>
              <a:rPr lang="en-US" dirty="0" smtClean="0">
                <a:solidFill>
                  <a:srgbClr val="FF0000"/>
                </a:solidFill>
              </a:rPr>
              <a:t>advanced telecommunications technologies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Examples of Clinical Use:</a:t>
            </a:r>
          </a:p>
          <a:p>
            <a:pPr lvl="1"/>
            <a:r>
              <a:rPr lang="en-US" dirty="0" smtClean="0"/>
              <a:t>Individuals </a:t>
            </a:r>
            <a:r>
              <a:rPr lang="en-US" dirty="0"/>
              <a:t>exchanging health services or education live via videoconference </a:t>
            </a:r>
            <a:endParaRPr lang="en-US" dirty="0" smtClean="0"/>
          </a:p>
          <a:p>
            <a:pPr lvl="1"/>
            <a:r>
              <a:rPr lang="en-US" dirty="0" smtClean="0"/>
              <a:t>Transmission </a:t>
            </a:r>
            <a:r>
              <a:rPr lang="en-US" dirty="0"/>
              <a:t>of medical data for diagnosis or disease </a:t>
            </a:r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Advice on prevention of diseases and promotion of good health by patient monitoring and </a:t>
            </a:r>
            <a:r>
              <a:rPr lang="en-US" dirty="0" err="1" smtClean="0"/>
              <a:t>followup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Health advice by telephone in emergent </a:t>
            </a:r>
            <a:r>
              <a:rPr lang="en-US" dirty="0" smtClean="0"/>
              <a:t>cases</a:t>
            </a:r>
          </a:p>
          <a:p>
            <a:endParaRPr lang="en-US" dirty="0" smtClean="0"/>
          </a:p>
          <a:p>
            <a:r>
              <a:rPr lang="en-US" dirty="0" smtClean="0"/>
              <a:t>Examples for Nonclinical Use:</a:t>
            </a:r>
          </a:p>
          <a:p>
            <a:pPr lvl="1"/>
            <a:r>
              <a:rPr lang="en-US" dirty="0"/>
              <a:t>Distance education including continuing medical education, grand rounds, and patient education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information and health data management</a:t>
            </a:r>
          </a:p>
          <a:p>
            <a:pPr lvl="1"/>
            <a:r>
              <a:rPr lang="en-US" dirty="0" smtClean="0"/>
              <a:t>Healthcare </a:t>
            </a:r>
            <a:r>
              <a:rPr lang="en-US" dirty="0"/>
              <a:t>system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895201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Wiki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5511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Vision &amp; Mission – </a:t>
            </a:r>
            <a:r>
              <a:rPr lang="en-US" dirty="0" err="1" smtClean="0"/>
              <a:t>Telehealth</a:t>
            </a:r>
            <a:r>
              <a:rPr lang="en-US" dirty="0" smtClean="0"/>
              <a:t> 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To facilitate and accelerate the adoption of </a:t>
            </a:r>
            <a:r>
              <a:rPr lang="en-US" dirty="0" err="1" smtClean="0"/>
              <a:t>Telehealth</a:t>
            </a:r>
            <a:r>
              <a:rPr lang="en-US" dirty="0" smtClean="0"/>
              <a:t> in Hong Kong, PRD, and Greater China Area</a:t>
            </a:r>
          </a:p>
          <a:p>
            <a:endParaRPr lang="en-US" dirty="0" smtClean="0"/>
          </a:p>
          <a:p>
            <a:r>
              <a:rPr lang="en-US" dirty="0" smtClean="0"/>
              <a:t>Mission:</a:t>
            </a:r>
          </a:p>
          <a:p>
            <a:pPr lvl="1"/>
            <a:r>
              <a:rPr lang="en-US" dirty="0" smtClean="0"/>
              <a:t>To perform research and development in the </a:t>
            </a:r>
            <a:r>
              <a:rPr lang="en-US" dirty="0" err="1" smtClean="0"/>
              <a:t>telehealth</a:t>
            </a:r>
            <a:r>
              <a:rPr lang="en-US" dirty="0" smtClean="0"/>
              <a:t> and </a:t>
            </a:r>
            <a:r>
              <a:rPr lang="en-US" dirty="0" err="1" smtClean="0"/>
              <a:t>telecare</a:t>
            </a:r>
            <a:r>
              <a:rPr lang="en-US" dirty="0" smtClean="0"/>
              <a:t>, and to develop affordable and manufacturing-ready prototypes in compliance with medical standard and process.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Impact:</a:t>
            </a:r>
          </a:p>
          <a:p>
            <a:pPr lvl="1"/>
            <a:r>
              <a:rPr lang="en-US" dirty="0" smtClean="0"/>
              <a:t>Reduce healthcare cost without compromising on care quality</a:t>
            </a:r>
          </a:p>
          <a:p>
            <a:pPr lvl="1"/>
            <a:r>
              <a:rPr lang="en-US" dirty="0" smtClean="0"/>
              <a:t>Support caregivers (families and care organization) </a:t>
            </a:r>
          </a:p>
          <a:p>
            <a:pPr lvl="1"/>
            <a:r>
              <a:rPr lang="en-US" dirty="0" smtClean="0"/>
              <a:t>Extend reactive care to proactive care</a:t>
            </a:r>
          </a:p>
          <a:p>
            <a:pPr lvl="1"/>
            <a:r>
              <a:rPr lang="en-US" dirty="0" smtClean="0"/>
              <a:t>Improve secure access and protect patient’s privacy</a:t>
            </a:r>
          </a:p>
          <a:p>
            <a:pPr lvl="1"/>
            <a:r>
              <a:rPr lang="en-US" dirty="0" smtClean="0"/>
              <a:t>Increase efficiency and productivity of healthcare workers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91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TeleHealth</a:t>
            </a:r>
            <a:r>
              <a:rPr lang="en-US" sz="3600" dirty="0" smtClean="0"/>
              <a:t> Case Study:  Veterans Affairs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Targeted Segment</a:t>
            </a:r>
          </a:p>
          <a:p>
            <a:pPr lvl="1"/>
            <a:r>
              <a:rPr lang="en-US" dirty="0" smtClean="0"/>
              <a:t>Home </a:t>
            </a:r>
            <a:r>
              <a:rPr lang="en-US" dirty="0"/>
              <a:t>health monitoring to care for patients with high-cost chronic conditions</a:t>
            </a:r>
          </a:p>
          <a:p>
            <a:endParaRPr lang="en-US" dirty="0" smtClean="0"/>
          </a:p>
          <a:p>
            <a:r>
              <a:rPr lang="en-US" dirty="0" err="1" smtClean="0"/>
              <a:t>Telehealth</a:t>
            </a:r>
            <a:r>
              <a:rPr lang="en-US" dirty="0" smtClean="0"/>
              <a:t> Budget:	$72M in 2009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$163M in 2011</a:t>
            </a:r>
          </a:p>
          <a:p>
            <a:endParaRPr lang="en-US" dirty="0" smtClean="0"/>
          </a:p>
          <a:p>
            <a:r>
              <a:rPr lang="en-US" dirty="0" smtClean="0"/>
              <a:t>Patients: 		35,000</a:t>
            </a:r>
          </a:p>
          <a:p>
            <a:endParaRPr lang="en-US" dirty="0" smtClean="0"/>
          </a:p>
          <a:p>
            <a:r>
              <a:rPr lang="en-US" dirty="0" smtClean="0"/>
              <a:t>2008 Result:</a:t>
            </a:r>
          </a:p>
          <a:p>
            <a:pPr lvl="1"/>
            <a:r>
              <a:rPr lang="en-US" dirty="0" smtClean="0"/>
              <a:t>Hospital Admission:  19%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Wingdings 3" pitchFamily="18" charset="2"/>
              </a:rPr>
              <a:t>¤</a:t>
            </a:r>
          </a:p>
          <a:p>
            <a:pPr lvl="1"/>
            <a:r>
              <a:rPr lang="en-US" dirty="0"/>
              <a:t>Average Day Spent in Hospital: 25%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Wingdings 3" pitchFamily="18" charset="2"/>
              </a:rPr>
              <a:t>¤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of Video Technology:</a:t>
            </a:r>
          </a:p>
          <a:p>
            <a:pPr lvl="1"/>
            <a:r>
              <a:rPr lang="en-US" dirty="0" smtClean="0"/>
              <a:t>“These </a:t>
            </a:r>
            <a:r>
              <a:rPr lang="en-US" dirty="0"/>
              <a:t>video technologies make it possible for veteran patients to come to many of VA's community-based outpatient clinics and connect to a specialist physician or other practitioner who may be in a hospital that is dozens, or hundreds or even thousands of miles </a:t>
            </a:r>
            <a:r>
              <a:rPr lang="en-US" dirty="0" smtClean="0"/>
              <a:t>away”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1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TeleHealth</a:t>
            </a:r>
            <a:r>
              <a:rPr lang="en-US" dirty="0" smtClean="0"/>
              <a:t> Case Study: Scotland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Telecare</a:t>
            </a:r>
            <a:r>
              <a:rPr lang="en-US" sz="2000" dirty="0" smtClean="0"/>
              <a:t> Development Program (2006-2008)</a:t>
            </a:r>
          </a:p>
          <a:p>
            <a:r>
              <a:rPr lang="en-US" sz="2000" dirty="0" smtClean="0"/>
              <a:t>Budget: </a:t>
            </a:r>
            <a:r>
              <a:rPr lang="en-US" sz="2000" dirty="0" smtClean="0">
                <a:latin typeface="Times New Roman"/>
                <a:cs typeface="Times New Roman"/>
              </a:rPr>
              <a:t>₤</a:t>
            </a:r>
            <a:r>
              <a:rPr lang="en-US" sz="2000" dirty="0" smtClean="0"/>
              <a:t>6.8M</a:t>
            </a:r>
          </a:p>
          <a:p>
            <a:r>
              <a:rPr lang="en-US" sz="2000" dirty="0" smtClean="0"/>
              <a:t>Served </a:t>
            </a:r>
            <a:r>
              <a:rPr lang="en-US" sz="2000" dirty="0" err="1" smtClean="0"/>
              <a:t>Telecare</a:t>
            </a:r>
            <a:r>
              <a:rPr lang="en-US" sz="2000" dirty="0" smtClean="0"/>
              <a:t> Patient: 7,902</a:t>
            </a:r>
          </a:p>
          <a:p>
            <a:r>
              <a:rPr lang="en-US" sz="2000" dirty="0" smtClean="0"/>
              <a:t>Results: </a:t>
            </a:r>
            <a:r>
              <a:rPr lang="en-US" sz="2000" dirty="0" smtClean="0">
                <a:latin typeface="Times New Roman"/>
                <a:cs typeface="Times New Roman"/>
              </a:rPr>
              <a:t>₤</a:t>
            </a:r>
            <a:r>
              <a:rPr lang="en-US" sz="2000" dirty="0" smtClean="0"/>
              <a:t>11.1M saving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66402933"/>
              </p:ext>
            </p:extLst>
          </p:nvPr>
        </p:nvGraphicFramePr>
        <p:xfrm>
          <a:off x="457200" y="313436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  <a:gridCol w="16764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Est.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Saving 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₤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Saving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Increased</a:t>
                      </a:r>
                      <a:r>
                        <a:rPr lang="en-US" sz="1400" baseline="0" dirty="0" smtClean="0"/>
                        <a:t> speed of discharge from hospital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1,731,944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15.5%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</a:t>
                      </a:r>
                      <a:r>
                        <a:rPr lang="en-US" sz="1400" baseline="0" dirty="0" smtClean="0"/>
                        <a:t> unplanned hospital admission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3,343,467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30.0%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care</a:t>
                      </a:r>
                      <a:r>
                        <a:rPr lang="en-US" sz="1400" baseline="0" dirty="0" smtClean="0"/>
                        <a:t> home admission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3,421,621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30.7%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nights of sleepover care purchased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557,119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5.0%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Reduced home check visits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1,796,039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16.1%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Locally identified efficiencies,</a:t>
                      </a:r>
                      <a:r>
                        <a:rPr lang="en-US" sz="1400" baseline="0" dirty="0" smtClean="0"/>
                        <a:t> namely reduced walking nights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301,000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2.7%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11,151,190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100.0%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7838" y="6248400"/>
            <a:ext cx="29049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dirty="0" err="1" smtClean="0"/>
              <a:t>TDP</a:t>
            </a:r>
            <a:r>
              <a:rPr lang="en-US" sz="1100" dirty="0" smtClean="0"/>
              <a:t> Financial Results, March 2008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30964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TeleHealth</a:t>
            </a:r>
            <a:r>
              <a:rPr lang="en-US" sz="3200" dirty="0" smtClean="0"/>
              <a:t> Potential Impact for Hong Kong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Community Nurse:</a:t>
            </a:r>
          </a:p>
          <a:p>
            <a:pPr lvl="1"/>
            <a:r>
              <a:rPr lang="en-US" sz="2000" dirty="0" smtClean="0"/>
              <a:t>300 community nurses, </a:t>
            </a:r>
            <a:r>
              <a:rPr lang="en-US" sz="2000" dirty="0" smtClean="0"/>
              <a:t>~1M </a:t>
            </a:r>
            <a:r>
              <a:rPr lang="en-US" sz="2000" dirty="0" smtClean="0"/>
              <a:t>visits per year </a:t>
            </a:r>
            <a:r>
              <a:rPr lang="en-US" sz="2000" dirty="0" smtClean="0">
                <a:sym typeface="Wingdings" pitchFamily="2" charset="2"/>
              </a:rPr>
              <a:t> $</a:t>
            </a:r>
            <a:r>
              <a:rPr lang="en-US" sz="2000" dirty="0" smtClean="0">
                <a:sym typeface="Wingdings" pitchFamily="2" charset="2"/>
              </a:rPr>
              <a:t>216M </a:t>
            </a:r>
            <a:r>
              <a:rPr lang="en-US" sz="2000" dirty="0" smtClean="0">
                <a:sym typeface="Wingdings" pitchFamily="2" charset="2"/>
              </a:rPr>
              <a:t>subsidy per </a:t>
            </a:r>
            <a:r>
              <a:rPr lang="en-US" sz="2000" dirty="0" smtClean="0">
                <a:sym typeface="Wingdings" pitchFamily="2" charset="2"/>
              </a:rPr>
              <a:t>year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E.g. 10% </a:t>
            </a:r>
            <a:r>
              <a:rPr lang="en-US" sz="2000" dirty="0" smtClean="0">
                <a:sym typeface="Wingdings" pitchFamily="2" charset="2"/>
              </a:rPr>
              <a:t>reduction in visit ~ $22M </a:t>
            </a:r>
            <a:r>
              <a:rPr lang="en-US" sz="2000" dirty="0" smtClean="0">
                <a:sym typeface="Wingdings" pitchFamily="2" charset="2"/>
              </a:rPr>
              <a:t>per year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In-Patient </a:t>
            </a:r>
            <a:r>
              <a:rPr lang="en-US" sz="2400" dirty="0" smtClean="0"/>
              <a:t>(</a:t>
            </a:r>
            <a:r>
              <a:rPr lang="en-US" sz="2400" dirty="0" smtClean="0"/>
              <a:t>based on 2006 data):</a:t>
            </a:r>
          </a:p>
          <a:p>
            <a:pPr lvl="1"/>
            <a:r>
              <a:rPr lang="en-US" sz="2000" dirty="0" smtClean="0"/>
              <a:t>7.8M bed days </a:t>
            </a:r>
            <a:r>
              <a:rPr lang="en-US" sz="2000" dirty="0" smtClean="0">
                <a:sym typeface="Wingdings" pitchFamily="2" charset="2"/>
              </a:rPr>
              <a:t> ~HK$24.9B subsidy per year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E.g. 10</a:t>
            </a:r>
            <a:r>
              <a:rPr lang="en-US" sz="2000" dirty="0" smtClean="0">
                <a:sym typeface="Wingdings" pitchFamily="2" charset="2"/>
              </a:rPr>
              <a:t>% reduction @ $3190 per day  </a:t>
            </a:r>
            <a:r>
              <a:rPr lang="en-US" sz="2000" dirty="0" smtClean="0">
                <a:sym typeface="Wingdings" pitchFamily="2" charset="2"/>
              </a:rPr>
              <a:t>HK$2.4B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Portable Electronic Patient Folder</a:t>
            </a:r>
            <a:endParaRPr lang="en-US" sz="2400" dirty="0" smtClean="0"/>
          </a:p>
          <a:p>
            <a:pPr lvl="1"/>
            <a:r>
              <a:rPr lang="en-US" sz="2000" dirty="0" smtClean="0"/>
              <a:t>24,682 doctors / nurses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staffing cost ~ HK$17B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E.g.</a:t>
            </a:r>
            <a:r>
              <a:rPr lang="en-US" sz="2000" dirty="0" smtClean="0">
                <a:sym typeface="Wingdings" pitchFamily="2" charset="2"/>
              </a:rPr>
              <a:t> 10% improvement in productivity ~HK1.7B saving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096000"/>
            <a:ext cx="4068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 HA Health Reform document, UCH, ASTRI estimates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25083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TeleHealth</a:t>
            </a:r>
            <a:r>
              <a:rPr lang="en-US" sz="3600" dirty="0" smtClean="0"/>
              <a:t> World Market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2220226"/>
              </p:ext>
            </p:extLst>
          </p:nvPr>
        </p:nvGraphicFramePr>
        <p:xfrm>
          <a:off x="457200" y="1981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14600" y="2667000"/>
            <a:ext cx="4038600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0544733">
            <a:off x="3505200" y="28956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CAGR</a:t>
            </a:r>
            <a:r>
              <a:rPr lang="en-US" b="1" dirty="0" smtClean="0">
                <a:solidFill>
                  <a:srgbClr val="FF0000"/>
                </a:solidFill>
              </a:rPr>
              <a:t> 22.6%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657" y="6172200"/>
            <a:ext cx="2318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Frost &amp; Sullivan (2008)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992868"/>
            <a:ext cx="471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Remote Patient Monitoring Market in U.S.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143000"/>
            <a:ext cx="7849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Global </a:t>
            </a:r>
            <a:r>
              <a:rPr lang="en-US" sz="2400" b="1" dirty="0" err="1" smtClean="0">
                <a:solidFill>
                  <a:srgbClr val="7030A0"/>
                </a:solidFill>
              </a:rPr>
              <a:t>Telehealth</a:t>
            </a:r>
            <a:r>
              <a:rPr lang="en-US" sz="2400" b="1" dirty="0" smtClean="0">
                <a:solidFill>
                  <a:srgbClr val="7030A0"/>
                </a:solidFill>
              </a:rPr>
              <a:t> Market: $6B in 2008 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 $8B in 2012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65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market will be in Asia…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6384802"/>
              </p:ext>
            </p:extLst>
          </p:nvPr>
        </p:nvGraphicFramePr>
        <p:xfrm>
          <a:off x="457200" y="1932801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China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287.5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India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168.5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Japan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43.5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Indonesia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35.0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C3B0-7A51-4206-BE1B-D09D6643526E}" type="datetime3">
              <a:rPr lang="en-US" smtClean="0"/>
              <a:pPr/>
              <a:t>7 October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ASTRI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E4BA-D15F-4CC0-80CB-76BBE2F9E09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5285601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WHO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3736" y="1367135"/>
            <a:ext cx="608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Nation’s Population Over 60 (in millions)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9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6315</TotalTime>
  <Words>738</Words>
  <Application>Microsoft Office PowerPoint</Application>
  <PresentationFormat>On-screen Show (4:3)</PresentationFormat>
  <Paragraphs>216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TeleHealth : A Key Technology Initiative </vt:lpstr>
      <vt:lpstr>Agenda</vt:lpstr>
      <vt:lpstr>TeleHealth – Definition</vt:lpstr>
      <vt:lpstr>Vision &amp; Mission – Telehealth KTI</vt:lpstr>
      <vt:lpstr>TeleHealth Case Study:  Veterans Affairs</vt:lpstr>
      <vt:lpstr>TeleHealth Case Study: Scotland</vt:lpstr>
      <vt:lpstr>TeleHealth Potential Impact for Hong Kong</vt:lpstr>
      <vt:lpstr>TeleHealth World Market</vt:lpstr>
      <vt:lpstr>The market will be in Asia…</vt:lpstr>
      <vt:lpstr>TeleHealth Roadmap</vt:lpstr>
      <vt:lpstr>Continua Connectivity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</dc:creator>
  <cp:lastModifiedBy>peteryum</cp:lastModifiedBy>
  <cp:revision>519</cp:revision>
  <dcterms:created xsi:type="dcterms:W3CDTF">2010-06-18T13:11:36Z</dcterms:created>
  <dcterms:modified xsi:type="dcterms:W3CDTF">2010-10-07T07:26:51Z</dcterms:modified>
</cp:coreProperties>
</file>